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comment1.xml" ContentType="application/vnd.openxmlformats-officedocument.presentationml.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omments/comment2.xml" ContentType="application/vnd.openxmlformats-officedocument.presentationml.comment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256" r:id="rId2"/>
    <p:sldId id="356" r:id="rId3"/>
    <p:sldId id="258" r:id="rId4"/>
    <p:sldId id="435" r:id="rId5"/>
    <p:sldId id="437" r:id="rId6"/>
    <p:sldId id="438" r:id="rId7"/>
    <p:sldId id="440" r:id="rId8"/>
    <p:sldId id="439" r:id="rId9"/>
    <p:sldId id="455" r:id="rId10"/>
    <p:sldId id="329" r:id="rId11"/>
    <p:sldId id="442" r:id="rId12"/>
    <p:sldId id="445" r:id="rId13"/>
    <p:sldId id="446" r:id="rId14"/>
    <p:sldId id="260" r:id="rId15"/>
    <p:sldId id="261" r:id="rId16"/>
    <p:sldId id="447" r:id="rId17"/>
    <p:sldId id="262" r:id="rId18"/>
    <p:sldId id="263" r:id="rId19"/>
    <p:sldId id="448" r:id="rId20"/>
    <p:sldId id="353" r:id="rId21"/>
    <p:sldId id="449" r:id="rId22"/>
    <p:sldId id="450" r:id="rId23"/>
    <p:sldId id="282" r:id="rId24"/>
    <p:sldId id="365" r:id="rId25"/>
    <p:sldId id="293" r:id="rId26"/>
    <p:sldId id="359" r:id="rId27"/>
    <p:sldId id="451" r:id="rId28"/>
    <p:sldId id="452" r:id="rId29"/>
    <p:sldId id="357" r:id="rId30"/>
    <p:sldId id="358" r:id="rId31"/>
    <p:sldId id="360" r:id="rId32"/>
    <p:sldId id="361" r:id="rId33"/>
    <p:sldId id="362" r:id="rId34"/>
    <p:sldId id="363" r:id="rId35"/>
    <p:sldId id="364" r:id="rId36"/>
    <p:sldId id="366" r:id="rId37"/>
    <p:sldId id="367" r:id="rId38"/>
    <p:sldId id="368" r:id="rId39"/>
    <p:sldId id="369" r:id="rId40"/>
    <p:sldId id="370" r:id="rId41"/>
    <p:sldId id="294" r:id="rId42"/>
    <p:sldId id="371" r:id="rId43"/>
    <p:sldId id="373" r:id="rId44"/>
    <p:sldId id="372" r:id="rId45"/>
    <p:sldId id="378" r:id="rId46"/>
    <p:sldId id="453" r:id="rId47"/>
    <p:sldId id="374" r:id="rId48"/>
    <p:sldId id="376" r:id="rId49"/>
    <p:sldId id="379" r:id="rId50"/>
    <p:sldId id="454" r:id="rId51"/>
    <p:sldId id="381" r:id="rId52"/>
    <p:sldId id="382" r:id="rId53"/>
    <p:sldId id="383" r:id="rId54"/>
    <p:sldId id="380" r:id="rId55"/>
    <p:sldId id="384" r:id="rId56"/>
    <p:sldId id="385" r:id="rId57"/>
    <p:sldId id="401" r:id="rId58"/>
    <p:sldId id="402" r:id="rId59"/>
    <p:sldId id="386" r:id="rId60"/>
    <p:sldId id="387" r:id="rId61"/>
    <p:sldId id="298" r:id="rId62"/>
    <p:sldId id="299" r:id="rId63"/>
    <p:sldId id="388" r:id="rId64"/>
    <p:sldId id="406" r:id="rId65"/>
    <p:sldId id="405" r:id="rId66"/>
    <p:sldId id="403" r:id="rId67"/>
    <p:sldId id="389" r:id="rId68"/>
    <p:sldId id="407" r:id="rId69"/>
    <p:sldId id="392" r:id="rId70"/>
    <p:sldId id="404" r:id="rId71"/>
    <p:sldId id="398" r:id="rId72"/>
    <p:sldId id="399" r:id="rId73"/>
    <p:sldId id="393" r:id="rId74"/>
    <p:sldId id="394" r:id="rId75"/>
    <p:sldId id="396" r:id="rId76"/>
    <p:sldId id="408" r:id="rId77"/>
    <p:sldId id="297" r:id="rId78"/>
    <p:sldId id="304" r:id="rId79"/>
    <p:sldId id="303" r:id="rId80"/>
    <p:sldId id="305" r:id="rId81"/>
    <p:sldId id="400" r:id="rId82"/>
    <p:sldId id="456" r:id="rId83"/>
    <p:sldId id="267" r:id="rId84"/>
    <p:sldId id="352" r:id="rId85"/>
    <p:sldId id="328" r:id="rId86"/>
    <p:sldId id="324" r:id="rId87"/>
    <p:sldId id="341" r:id="rId88"/>
    <p:sldId id="348" r:id="rId89"/>
    <p:sldId id="340" r:id="rId90"/>
    <p:sldId id="275" r:id="rId91"/>
    <p:sldId id="349" r:id="rId92"/>
    <p:sldId id="344" r:id="rId93"/>
    <p:sldId id="351" r:id="rId94"/>
    <p:sldId id="342" r:id="rId95"/>
    <p:sldId id="347" r:id="rId96"/>
    <p:sldId id="354" r:id="rId97"/>
    <p:sldId id="350" r:id="rId98"/>
    <p:sldId id="343" r:id="rId99"/>
    <p:sldId id="355" r:id="rId100"/>
    <p:sldId id="441" r:id="rId101"/>
    <p:sldId id="306" r:id="rId102"/>
    <p:sldId id="457" r:id="rId103"/>
    <p:sldId id="458" r:id="rId104"/>
    <p:sldId id="459" r:id="rId105"/>
    <p:sldId id="461" r:id="rId106"/>
    <p:sldId id="462" r:id="rId107"/>
    <p:sldId id="463" r:id="rId108"/>
    <p:sldId id="464" r:id="rId109"/>
    <p:sldId id="465" r:id="rId110"/>
    <p:sldId id="460" r:id="rId111"/>
    <p:sldId id="274" r:id="rId112"/>
    <p:sldId id="433" r:id="rId113"/>
    <p:sldId id="436" r:id="rId114"/>
    <p:sldId id="432"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4433449-8A54-451B-AE09-DFC75A7151B4}">
          <p14:sldIdLst>
            <p14:sldId id="256"/>
            <p14:sldId id="356"/>
            <p14:sldId id="258"/>
            <p14:sldId id="435"/>
            <p14:sldId id="437"/>
            <p14:sldId id="438"/>
            <p14:sldId id="440"/>
            <p14:sldId id="439"/>
            <p14:sldId id="455"/>
            <p14:sldId id="329"/>
            <p14:sldId id="442"/>
          </p14:sldIdLst>
        </p14:section>
        <p14:section name="0. Introduction" id="{8D9F33C0-D822-4A7B-B715-E28E531EE551}">
          <p14:sldIdLst>
            <p14:sldId id="445"/>
            <p14:sldId id="446"/>
          </p14:sldIdLst>
        </p14:section>
        <p14:section name="1. Power Query as ETL" id="{75C5D276-8852-44E4-BA64-192079A8ABB7}">
          <p14:sldIdLst>
            <p14:sldId id="260"/>
            <p14:sldId id="261"/>
            <p14:sldId id="447"/>
            <p14:sldId id="262"/>
            <p14:sldId id="263"/>
            <p14:sldId id="448"/>
            <p14:sldId id="353"/>
            <p14:sldId id="449"/>
            <p14:sldId id="450"/>
            <p14:sldId id="282"/>
            <p14:sldId id="365"/>
          </p14:sldIdLst>
        </p14:section>
        <p14:section name="2. What makes data tidy?" id="{78420295-1657-4AAD-9867-3F6F69780712}">
          <p14:sldIdLst>
            <p14:sldId id="293"/>
            <p14:sldId id="359"/>
            <p14:sldId id="451"/>
            <p14:sldId id="452"/>
            <p14:sldId id="357"/>
            <p14:sldId id="358"/>
            <p14:sldId id="360"/>
            <p14:sldId id="361"/>
            <p14:sldId id="362"/>
            <p14:sldId id="363"/>
            <p14:sldId id="364"/>
            <p14:sldId id="366"/>
          </p14:sldIdLst>
        </p14:section>
        <p14:section name="3. First Steps in Power Query" id="{9E16918C-81C0-4828-AD6D-89691399D72A}">
          <p14:sldIdLst>
            <p14:sldId id="367"/>
            <p14:sldId id="368"/>
            <p14:sldId id="369"/>
            <p14:sldId id="370"/>
          </p14:sldIdLst>
        </p14:section>
        <p14:section name="4. Transform Rows" id="{9D251CC1-067C-4EEA-B450-24967068922C}">
          <p14:sldIdLst>
            <p14:sldId id="294"/>
            <p14:sldId id="371"/>
            <p14:sldId id="373"/>
            <p14:sldId id="372"/>
            <p14:sldId id="378"/>
          </p14:sldIdLst>
        </p14:section>
        <p14:section name="5. Transforming Columns I" id="{955ACC94-B72D-4F21-AE71-5C1C5E205462}">
          <p14:sldIdLst>
            <p14:sldId id="453"/>
            <p14:sldId id="374"/>
            <p14:sldId id="376"/>
            <p14:sldId id="379"/>
          </p14:sldIdLst>
        </p14:section>
        <p14:section name="6. Transforming Columns II" id="{C9233201-4300-4A34-AF4A-279B5A4F54AE}">
          <p14:sldIdLst>
            <p14:sldId id="454"/>
            <p14:sldId id="381"/>
            <p14:sldId id="382"/>
            <p14:sldId id="383"/>
            <p14:sldId id="380"/>
            <p14:sldId id="384"/>
            <p14:sldId id="385"/>
            <p14:sldId id="401"/>
            <p14:sldId id="402"/>
            <p14:sldId id="386"/>
            <p14:sldId id="387"/>
          </p14:sldIdLst>
        </p14:section>
        <p14:section name="6. VLOOKUP meet join" id="{B9543CC9-49A7-4FC2-9E76-33055CDDF8FE}">
          <p14:sldIdLst>
            <p14:sldId id="298"/>
            <p14:sldId id="299"/>
            <p14:sldId id="388"/>
            <p14:sldId id="406"/>
            <p14:sldId id="405"/>
            <p14:sldId id="403"/>
            <p14:sldId id="389"/>
            <p14:sldId id="407"/>
            <p14:sldId id="392"/>
            <p14:sldId id="404"/>
            <p14:sldId id="398"/>
            <p14:sldId id="399"/>
            <p14:sldId id="393"/>
            <p14:sldId id="394"/>
            <p14:sldId id="396"/>
            <p14:sldId id="408"/>
          </p14:sldIdLst>
        </p14:section>
        <p14:section name="7. Conclusion" id="{A4BC7640-9CC7-418E-A546-59B7C5045359}">
          <p14:sldIdLst>
            <p14:sldId id="297"/>
            <p14:sldId id="304"/>
            <p14:sldId id="303"/>
            <p14:sldId id="305"/>
            <p14:sldId id="400"/>
            <p14:sldId id="456"/>
            <p14:sldId id="267"/>
            <p14:sldId id="352"/>
            <p14:sldId id="328"/>
            <p14:sldId id="324"/>
            <p14:sldId id="341"/>
            <p14:sldId id="348"/>
            <p14:sldId id="340"/>
            <p14:sldId id="275"/>
            <p14:sldId id="349"/>
            <p14:sldId id="344"/>
            <p14:sldId id="351"/>
            <p14:sldId id="342"/>
            <p14:sldId id="347"/>
            <p14:sldId id="354"/>
            <p14:sldId id="350"/>
            <p14:sldId id="343"/>
            <p14:sldId id="355"/>
            <p14:sldId id="441"/>
            <p14:sldId id="306"/>
            <p14:sldId id="457"/>
            <p14:sldId id="458"/>
            <p14:sldId id="459"/>
            <p14:sldId id="461"/>
            <p14:sldId id="462"/>
            <p14:sldId id="463"/>
            <p14:sldId id="464"/>
            <p14:sldId id="465"/>
            <p14:sldId id="460"/>
            <p14:sldId id="274"/>
            <p14:sldId id="433"/>
            <p14:sldId id="436"/>
            <p14:sldId id="43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3"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7070"/>
    <a:srgbClr val="CF333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6295" autoAdjust="0"/>
  </p:normalViewPr>
  <p:slideViewPr>
    <p:cSldViewPr snapToGrid="0">
      <p:cViewPr varScale="1">
        <p:scale>
          <a:sx n="78" d="100"/>
          <a:sy n="78" d="100"/>
        </p:scale>
        <p:origin x="781" y="40"/>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2-14T20:01:39.042" idx="2">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20:19:50.227" idx="3">
    <p:pos x="10051" y="365"/>
    <p:text>Add some scripting here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69429-6ED5-4301-866D-519E2D1EB5BF}" type="datetimeFigureOut">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66621-ADCC-4EF8-8003-B9D3E881DCD2}" type="slidenum">
              <a:rPr lang="en-US" smtClean="0"/>
              <a:t>‹#›</a:t>
            </a:fld>
            <a:endParaRPr lang="en-US"/>
          </a:p>
        </p:txBody>
      </p:sp>
    </p:spTree>
    <p:extLst>
      <p:ext uri="{BB962C8B-B14F-4D97-AF65-F5344CB8AC3E}">
        <p14:creationId xmlns:p14="http://schemas.microsoft.com/office/powerpoint/2010/main" val="392453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github.com/summerofgeorge/modal-python-da/blob/main/modal-python-big-picture.ipynb" TargetMode="External"/><Relationship Id="rId2" Type="http://schemas.openxmlformats.org/officeDocument/2006/relationships/slide" Target="../slides/slide111.xml"/><Relationship Id="rId1" Type="http://schemas.openxmlformats.org/officeDocument/2006/relationships/notesMaster" Target="../notesMasters/notesMaster1.xml"/><Relationship Id="rId4" Type="http://schemas.openxmlformats.org/officeDocument/2006/relationships/hyperlink" Target="http://www.seanlahman.com/baseball-archive/statistics/"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a:t>
            </a:fld>
            <a:endParaRPr lang="en-US"/>
          </a:p>
        </p:txBody>
      </p:sp>
    </p:spTree>
    <p:extLst>
      <p:ext uri="{BB962C8B-B14F-4D97-AF65-F5344CB8AC3E}">
        <p14:creationId xmlns:p14="http://schemas.microsoft.com/office/powerpoint/2010/main" val="245499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109</a:t>
            </a:fld>
            <a:endParaRPr lang="en-US"/>
          </a:p>
        </p:txBody>
      </p:sp>
    </p:spTree>
    <p:extLst>
      <p:ext uri="{BB962C8B-B14F-4D97-AF65-F5344CB8AC3E}">
        <p14:creationId xmlns:p14="http://schemas.microsoft.com/office/powerpoint/2010/main" val="354591011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110</a:t>
            </a:fld>
            <a:endParaRPr lang="en-US"/>
          </a:p>
        </p:txBody>
      </p:sp>
    </p:spTree>
    <p:extLst>
      <p:ext uri="{BB962C8B-B14F-4D97-AF65-F5344CB8AC3E}">
        <p14:creationId xmlns:p14="http://schemas.microsoft.com/office/powerpoint/2010/main" val="35449394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d1c8bb1a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d1c8bb1a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highlight>
                  <a:schemeClr val="accent4"/>
                </a:highlight>
              </a:rPr>
              <a:t>Start by: 9:35</a:t>
            </a:r>
            <a:endParaRPr>
              <a:highlight>
                <a:schemeClr val="accent4"/>
              </a:highlight>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Link to notebook: </a:t>
            </a:r>
            <a:r>
              <a:rPr lang="en" u="sng">
                <a:solidFill>
                  <a:schemeClr val="hlink"/>
                </a:solidFill>
                <a:hlinkClick r:id="rId3"/>
              </a:rPr>
              <a:t>https://github.com/summerofgeorge/modal-python-da/blob/main/modal-python-big-picture.ipynb</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Read in data from </a:t>
            </a:r>
            <a:r>
              <a:rPr lang="en" u="sng">
                <a:solidFill>
                  <a:schemeClr val="hlink"/>
                </a:solidFill>
                <a:hlinkClick r:id="rId4"/>
              </a:rPr>
              <a:t>Sean Lahman’s baseball database</a:t>
            </a:r>
            <a:endParaRPr/>
          </a:p>
          <a:p>
            <a:pPr marL="0" lvl="0" indent="0" algn="l" rtl="0">
              <a:spcBef>
                <a:spcPts val="0"/>
              </a:spcBef>
              <a:spcAft>
                <a:spcPts val="0"/>
              </a:spcAft>
              <a:buClr>
                <a:schemeClr val="dk1"/>
              </a:buClr>
              <a:buSzPts val="1100"/>
              <a:buFont typeface="Arial"/>
              <a:buNone/>
            </a:pPr>
            <a:r>
              <a:rPr lang="en"/>
              <a:t>Visualize and explore records – what does this data look like? What can it tell us? What do we need to do to get it clean? </a:t>
            </a:r>
            <a:endParaRPr/>
          </a:p>
          <a:p>
            <a:pPr marL="0" lvl="0" indent="0" algn="l" rtl="0">
              <a:spcBef>
                <a:spcPts val="0"/>
              </a:spcBef>
              <a:spcAft>
                <a:spcPts val="0"/>
              </a:spcAft>
              <a:buClr>
                <a:schemeClr val="dk1"/>
              </a:buClr>
              <a:buSzPts val="1100"/>
              <a:buFont typeface="Arial"/>
              <a:buNone/>
            </a:pPr>
            <a:r>
              <a:rPr lang="en"/>
              <a:t>Salary analysis: Do higher payrolls attract larger crowds? </a:t>
            </a:r>
            <a:endParaRPr/>
          </a:p>
          <a:p>
            <a:pPr marL="0" lvl="0" indent="0" algn="l" rtl="0">
              <a:spcBef>
                <a:spcPts val="0"/>
              </a:spcBef>
              <a:spcAft>
                <a:spcPts val="0"/>
              </a:spcAft>
              <a:buNone/>
            </a:pPr>
            <a:r>
              <a:rPr lang="en"/>
              <a:t>Produce presentation-worthy Excel summary workbook from Python</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112</a:t>
            </a:fld>
            <a:endParaRPr lang="en-US"/>
          </a:p>
        </p:txBody>
      </p:sp>
    </p:spTree>
    <p:extLst>
      <p:ext uri="{BB962C8B-B14F-4D97-AF65-F5344CB8AC3E}">
        <p14:creationId xmlns:p14="http://schemas.microsoft.com/office/powerpoint/2010/main" val="17255538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113</a:t>
            </a:fld>
            <a:endParaRPr lang="en-US"/>
          </a:p>
        </p:txBody>
      </p:sp>
    </p:spTree>
    <p:extLst>
      <p:ext uri="{BB962C8B-B14F-4D97-AF65-F5344CB8AC3E}">
        <p14:creationId xmlns:p14="http://schemas.microsoft.com/office/powerpoint/2010/main" val="3626982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294406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2213468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that should sound familiar to you as a data analyst follows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526589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4</a:t>
            </a:fld>
            <a:endParaRPr lang="en-US"/>
          </a:p>
        </p:txBody>
      </p:sp>
    </p:spTree>
    <p:extLst>
      <p:ext uri="{BB962C8B-B14F-4D97-AF65-F5344CB8AC3E}">
        <p14:creationId xmlns:p14="http://schemas.microsoft.com/office/powerpoint/2010/main" val="524119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We won’t really clean or transform anything here, but we will see an awesome built-in Power Query tool for exploratory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do some common row-wise data transformation such as </a:t>
            </a:r>
            <a:r>
              <a:rPr lang="en-US" sz="1200" b="0" i="0" u="none" strike="noStrike" kern="1200" dirty="0">
                <a:solidFill>
                  <a:schemeClr val="tx1"/>
                </a:solidFill>
                <a:effectLst/>
                <a:latin typeface="+mn-lt"/>
                <a:ea typeface="+mn-ea"/>
                <a:cs typeface="+mn-cs"/>
              </a:rPr>
              <a:t>sorting, removing duplicates, filtering, filling and grouping a table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774440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14820252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with the last solutions one of the best ways to learn is just to go the extra mile with your data sets, ask “what if” and start to play around. I can’t possibly show you all the row-wise operations because it’s really infinite in Power Query so the best thing we can do is with these little case studies where we start to play around with different options and combinations based on what we want to do with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what we did you may be familiar with – text to columns, reformatting a column, but actually changing a data type is different – we aren’t just cosmetically changing the data, or parts of the data, in Power Query, we are actually converting its type and that is really a different way of doing things, almost more like what you would do in a database. Pretty cool. Let’s continue with some more sophisticated column-wise transformation.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actually be in two parts.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4463595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continue with some column transformations, in particular we will create calculated fields and then un-pivot a table.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504735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will start to operate on multiple tables at a time, first by appending two or more tables together, which in some ways is a row-wise operation, but it’s based on columns so I think it still counts </a:t>
            </a:r>
            <a:r>
              <a:rPr lang="en-US">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switch it up a little bit</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9005283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the source data of the hall of fame tables.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623986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looks like the first two names are Ty Cobb and Babe Ruth but how would I know that for sure? It’s not English? Why are we using these? If you have done a lookup before you may know why. We are going to get a lot more advanced with </a:t>
            </a:r>
            <a:r>
              <a:rPr lang="en-US"/>
              <a:t>them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4223022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35448073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74137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what happens with our data when we use a join versus a lookup.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36470348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source data only contains a list of the people with last names A thru M. How will this affect an inner join versus an outer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26252009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6020955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that our baseball team is the Left table and the Football teams is the Right table. If I </a:t>
            </a:r>
            <a:r>
              <a:rPr lang="en-US" i="1" dirty="0"/>
              <a:t>only </a:t>
            </a:r>
            <a:r>
              <a:rPr lang="en-US" i="0" dirty="0"/>
              <a:t>want the records of cities who have a baseball championship I can use a left anti. Vice versa for football cities.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7706188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3729850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type of join that is often not listed as a join type but actually is and that is a cross or Cartesian join.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11325773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14159871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849895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8</a:t>
            </a:fld>
            <a:endParaRPr lang="en-US"/>
          </a:p>
        </p:txBody>
      </p:sp>
    </p:spTree>
    <p:extLst>
      <p:ext uri="{BB962C8B-B14F-4D97-AF65-F5344CB8AC3E}">
        <p14:creationId xmlns:p14="http://schemas.microsoft.com/office/powerpoint/2010/main" val="42211283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13564818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coming today, as you have seen Power Query is a beast. There is so much you can do, it really opens up the doors to not just Excel but the Microsoft BI stack as a whole, so let’s see what I mean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7830277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you are going to see, learning Power Query can take you in a lot of different directions, which is pretty mind blowing, because there are just so many ways to go and things to learn these days.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Manipulating the M language: This will let you write things like custom functions. This will also be a good gateway into things like re-using queries and customizing what stuff does. </a:t>
            </a:r>
          </a:p>
          <a:p>
            <a:pPr lvl="0"/>
            <a:r>
              <a:rPr lang="en-US" sz="1200" kern="1200" dirty="0">
                <a:solidFill>
                  <a:schemeClr val="tx1"/>
                </a:solidFill>
                <a:effectLst/>
                <a:latin typeface="+mn-lt"/>
                <a:ea typeface="+mn-ea"/>
                <a:cs typeface="+mn-cs"/>
              </a:rPr>
              <a:t>Power Pivot: This is the data modeling language. So if you wanted to build something like a relational schema inside a workbook, and again this can be with data coming from all types of places, and you can even use Power Query to clean up that data and then Power Pivot to build relational models, pretty cool dynamic duo. </a:t>
            </a:r>
          </a:p>
          <a:p>
            <a:pPr lvl="0"/>
            <a:r>
              <a:rPr lang="en-US" sz="1200" kern="1200" dirty="0">
                <a:solidFill>
                  <a:schemeClr val="tx1"/>
                </a:solidFill>
                <a:effectLst/>
                <a:latin typeface="+mn-lt"/>
                <a:ea typeface="+mn-ea"/>
                <a:cs typeface="+mn-cs"/>
              </a:rPr>
              <a:t>Power BI: This is the dashboarding/reporting/visualization part of the Microsoft BI stack. The cool thing is you’ve got a leg up for learning this, because Power BI also has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different coming from Microsoft, proprietary technology</a:t>
            </a:r>
          </a:p>
          <a:p>
            <a:r>
              <a:rPr lang="en-US" dirty="0"/>
              <a:t>Python is open source what does that mean? </a:t>
            </a:r>
          </a:p>
        </p:txBody>
      </p:sp>
      <p:sp>
        <p:nvSpPr>
          <p:cNvPr id="4" name="Slide Number Placeholder 3"/>
          <p:cNvSpPr>
            <a:spLocks noGrp="1"/>
          </p:cNvSpPr>
          <p:nvPr>
            <p:ph type="sldNum" sz="quarter" idx="5"/>
          </p:nvPr>
        </p:nvSpPr>
        <p:spPr/>
        <p:txBody>
          <a:bodyPr/>
          <a:lstStyle/>
          <a:p>
            <a:fld id="{3BB66621-ADCC-4EF8-8003-B9D3E881DCD2}" type="slidenum">
              <a:rPr lang="en-US" smtClean="0"/>
              <a:t>83</a:t>
            </a:fld>
            <a:endParaRPr lang="en-US"/>
          </a:p>
        </p:txBody>
      </p:sp>
    </p:spTree>
    <p:extLst>
      <p:ext uri="{BB962C8B-B14F-4D97-AF65-F5344CB8AC3E}">
        <p14:creationId xmlns:p14="http://schemas.microsoft.com/office/powerpoint/2010/main" val="19345597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84</a:t>
            </a:fld>
            <a:endParaRPr lang="en-US"/>
          </a:p>
        </p:txBody>
      </p:sp>
    </p:spTree>
    <p:extLst>
      <p:ext uri="{BB962C8B-B14F-4D97-AF65-F5344CB8AC3E}">
        <p14:creationId xmlns:p14="http://schemas.microsoft.com/office/powerpoint/2010/main" val="24861676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remember that being open source means anyone is free to repackage and redistribute code. In the case of Python the official source code lives with the Python foundation and can be found there. It’s more common however to download from the Anaconda _distribution_ of that code. One of the reasons why is Anaconda comes with some goodies that don’t come with the raw </a:t>
            </a:r>
            <a:r>
              <a:rPr lang="en-US" dirty="0" err="1"/>
              <a:t>Pyhon</a:t>
            </a:r>
            <a:r>
              <a:rPr lang="en-US" dirty="0"/>
              <a:t> installation. One of those is the Jupyter notebook, which is a browser-based app we’ll be using to work with Python. </a:t>
            </a:r>
          </a:p>
        </p:txBody>
      </p:sp>
      <p:sp>
        <p:nvSpPr>
          <p:cNvPr id="4" name="Slide Number Placeholder 3"/>
          <p:cNvSpPr>
            <a:spLocks noGrp="1"/>
          </p:cNvSpPr>
          <p:nvPr>
            <p:ph type="sldNum" sz="quarter" idx="5"/>
          </p:nvPr>
        </p:nvSpPr>
        <p:spPr/>
        <p:txBody>
          <a:bodyPr/>
          <a:lstStyle/>
          <a:p>
            <a:fld id="{3BB66621-ADCC-4EF8-8003-B9D3E881DCD2}" type="slidenum">
              <a:rPr lang="en-US" smtClean="0"/>
              <a:t>85</a:t>
            </a:fld>
            <a:endParaRPr lang="en-US"/>
          </a:p>
        </p:txBody>
      </p:sp>
    </p:spTree>
    <p:extLst>
      <p:ext uri="{BB962C8B-B14F-4D97-AF65-F5344CB8AC3E}">
        <p14:creationId xmlns:p14="http://schemas.microsoft.com/office/powerpoint/2010/main" val="24920135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In the demo you’ll get a tour of the notebook and how to work a bit with functions and objects.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86</a:t>
            </a:fld>
            <a:endParaRPr lang="en-US"/>
          </a:p>
        </p:txBody>
      </p:sp>
    </p:spTree>
    <p:extLst>
      <p:ext uri="{BB962C8B-B14F-4D97-AF65-F5344CB8AC3E}">
        <p14:creationId xmlns:p14="http://schemas.microsoft.com/office/powerpoint/2010/main" val="3003480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9</a:t>
            </a:fld>
            <a:endParaRPr lang="en-US"/>
          </a:p>
        </p:txBody>
      </p:sp>
    </p:spTree>
    <p:extLst>
      <p:ext uri="{BB962C8B-B14F-4D97-AF65-F5344CB8AC3E}">
        <p14:creationId xmlns:p14="http://schemas.microsoft.com/office/powerpoint/2010/main" val="10636156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87</a:t>
            </a:fld>
            <a:endParaRPr lang="en-US"/>
          </a:p>
        </p:txBody>
      </p:sp>
    </p:spTree>
    <p:extLst>
      <p:ext uri="{BB962C8B-B14F-4D97-AF65-F5344CB8AC3E}">
        <p14:creationId xmlns:p14="http://schemas.microsoft.com/office/powerpoint/2010/main" val="15780552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88</a:t>
            </a:fld>
            <a:endParaRPr lang="en-US"/>
          </a:p>
        </p:txBody>
      </p:sp>
    </p:spTree>
    <p:extLst>
      <p:ext uri="{BB962C8B-B14F-4D97-AF65-F5344CB8AC3E}">
        <p14:creationId xmlns:p14="http://schemas.microsoft.com/office/powerpoint/2010/main" val="26017667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89</a:t>
            </a:fld>
            <a:endParaRPr lang="en-US"/>
          </a:p>
        </p:txBody>
      </p:sp>
    </p:spTree>
    <p:extLst>
      <p:ext uri="{BB962C8B-B14F-4D97-AF65-F5344CB8AC3E}">
        <p14:creationId xmlns:p14="http://schemas.microsoft.com/office/powerpoint/2010/main" val="31454420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90</a:t>
            </a:fld>
            <a:endParaRPr lang="en-US"/>
          </a:p>
        </p:txBody>
      </p:sp>
    </p:spTree>
    <p:extLst>
      <p:ext uri="{BB962C8B-B14F-4D97-AF65-F5344CB8AC3E}">
        <p14:creationId xmlns:p14="http://schemas.microsoft.com/office/powerpoint/2010/main" val="11554501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91</a:t>
            </a:fld>
            <a:endParaRPr lang="en-US"/>
          </a:p>
        </p:txBody>
      </p:sp>
    </p:spTree>
    <p:extLst>
      <p:ext uri="{BB962C8B-B14F-4D97-AF65-F5344CB8AC3E}">
        <p14:creationId xmlns:p14="http://schemas.microsoft.com/office/powerpoint/2010/main" val="19762287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92</a:t>
            </a:fld>
            <a:endParaRPr lang="en-US"/>
          </a:p>
        </p:txBody>
      </p:sp>
    </p:spTree>
    <p:extLst>
      <p:ext uri="{BB962C8B-B14F-4D97-AF65-F5344CB8AC3E}">
        <p14:creationId xmlns:p14="http://schemas.microsoft.com/office/powerpoint/2010/main" val="33021077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93</a:t>
            </a:fld>
            <a:endParaRPr lang="en-US"/>
          </a:p>
        </p:txBody>
      </p:sp>
    </p:spTree>
    <p:extLst>
      <p:ext uri="{BB962C8B-B14F-4D97-AF65-F5344CB8AC3E}">
        <p14:creationId xmlns:p14="http://schemas.microsoft.com/office/powerpoint/2010/main" val="5922865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94</a:t>
            </a:fld>
            <a:endParaRPr lang="en-US"/>
          </a:p>
        </p:txBody>
      </p:sp>
    </p:spTree>
    <p:extLst>
      <p:ext uri="{BB962C8B-B14F-4D97-AF65-F5344CB8AC3E}">
        <p14:creationId xmlns:p14="http://schemas.microsoft.com/office/powerpoint/2010/main" val="13719243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95</a:t>
            </a:fld>
            <a:endParaRPr lang="en-US"/>
          </a:p>
        </p:txBody>
      </p:sp>
    </p:spTree>
    <p:extLst>
      <p:ext uri="{BB962C8B-B14F-4D97-AF65-F5344CB8AC3E}">
        <p14:creationId xmlns:p14="http://schemas.microsoft.com/office/powerpoint/2010/main" val="60730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96</a:t>
            </a:fld>
            <a:endParaRPr lang="en-US"/>
          </a:p>
        </p:txBody>
      </p:sp>
    </p:spTree>
    <p:extLst>
      <p:ext uri="{BB962C8B-B14F-4D97-AF65-F5344CB8AC3E}">
        <p14:creationId xmlns:p14="http://schemas.microsoft.com/office/powerpoint/2010/main" val="143872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2041702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that people get confused about is why learn Python if you’re getting into Power Query… or which to focus on.</a:t>
            </a:r>
          </a:p>
          <a:p>
            <a:endParaRPr lang="en-US" dirty="0"/>
          </a:p>
          <a:p>
            <a:r>
              <a:rPr lang="en-US" dirty="0"/>
              <a:t>You’re not leaving Microsoft’s stack. I have some documentation and a great book here. Now of course these are more about </a:t>
            </a:r>
            <a:r>
              <a:rPr lang="en-US" dirty="0" err="1"/>
              <a:t>PowerBI</a:t>
            </a:r>
            <a:r>
              <a:rPr lang="en-US" dirty="0"/>
              <a:t> but there’s every indication there’s more to come with Excel. </a:t>
            </a:r>
          </a:p>
        </p:txBody>
      </p:sp>
      <p:sp>
        <p:nvSpPr>
          <p:cNvPr id="4" name="Slide Number Placeholder 3"/>
          <p:cNvSpPr>
            <a:spLocks noGrp="1"/>
          </p:cNvSpPr>
          <p:nvPr>
            <p:ph type="sldNum" sz="quarter" idx="5"/>
          </p:nvPr>
        </p:nvSpPr>
        <p:spPr/>
        <p:txBody>
          <a:bodyPr/>
          <a:lstStyle/>
          <a:p>
            <a:fld id="{3BB66621-ADCC-4EF8-8003-B9D3E881DCD2}" type="slidenum">
              <a:rPr lang="en-US" smtClean="0"/>
              <a:t>97</a:t>
            </a:fld>
            <a:endParaRPr lang="en-US"/>
          </a:p>
        </p:txBody>
      </p:sp>
    </p:spTree>
    <p:extLst>
      <p:ext uri="{BB962C8B-B14F-4D97-AF65-F5344CB8AC3E}">
        <p14:creationId xmlns:p14="http://schemas.microsoft.com/office/powerpoint/2010/main" val="34551258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scary, it’s literally learning another language! </a:t>
            </a:r>
          </a:p>
        </p:txBody>
      </p:sp>
      <p:sp>
        <p:nvSpPr>
          <p:cNvPr id="4" name="Slide Number Placeholder 3"/>
          <p:cNvSpPr>
            <a:spLocks noGrp="1"/>
          </p:cNvSpPr>
          <p:nvPr>
            <p:ph type="sldNum" sz="quarter" idx="5"/>
          </p:nvPr>
        </p:nvSpPr>
        <p:spPr/>
        <p:txBody>
          <a:bodyPr/>
          <a:lstStyle/>
          <a:p>
            <a:fld id="{3BB66621-ADCC-4EF8-8003-B9D3E881DCD2}" type="slidenum">
              <a:rPr lang="en-US" smtClean="0"/>
              <a:t>98</a:t>
            </a:fld>
            <a:endParaRPr lang="en-US"/>
          </a:p>
        </p:txBody>
      </p:sp>
    </p:spTree>
    <p:extLst>
      <p:ext uri="{BB962C8B-B14F-4D97-AF65-F5344CB8AC3E}">
        <p14:creationId xmlns:p14="http://schemas.microsoft.com/office/powerpoint/2010/main" val="20260774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99</a:t>
            </a:fld>
            <a:endParaRPr lang="en-US"/>
          </a:p>
        </p:txBody>
      </p:sp>
    </p:spTree>
    <p:extLst>
      <p:ext uri="{BB962C8B-B14F-4D97-AF65-F5344CB8AC3E}">
        <p14:creationId xmlns:p14="http://schemas.microsoft.com/office/powerpoint/2010/main" val="13099470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102</a:t>
            </a:fld>
            <a:endParaRPr lang="en-US"/>
          </a:p>
        </p:txBody>
      </p:sp>
    </p:spTree>
    <p:extLst>
      <p:ext uri="{BB962C8B-B14F-4D97-AF65-F5344CB8AC3E}">
        <p14:creationId xmlns:p14="http://schemas.microsoft.com/office/powerpoint/2010/main" val="31726544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103</a:t>
            </a:fld>
            <a:endParaRPr lang="en-US"/>
          </a:p>
        </p:txBody>
      </p:sp>
    </p:spTree>
    <p:extLst>
      <p:ext uri="{BB962C8B-B14F-4D97-AF65-F5344CB8AC3E}">
        <p14:creationId xmlns:p14="http://schemas.microsoft.com/office/powerpoint/2010/main" val="17471745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104</a:t>
            </a:fld>
            <a:endParaRPr lang="en-US"/>
          </a:p>
        </p:txBody>
      </p:sp>
    </p:spTree>
    <p:extLst>
      <p:ext uri="{BB962C8B-B14F-4D97-AF65-F5344CB8AC3E}">
        <p14:creationId xmlns:p14="http://schemas.microsoft.com/office/powerpoint/2010/main" val="36582096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105</a:t>
            </a:fld>
            <a:endParaRPr lang="en-US"/>
          </a:p>
        </p:txBody>
      </p:sp>
    </p:spTree>
    <p:extLst>
      <p:ext uri="{BB962C8B-B14F-4D97-AF65-F5344CB8AC3E}">
        <p14:creationId xmlns:p14="http://schemas.microsoft.com/office/powerpoint/2010/main" val="2401841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106</a:t>
            </a:fld>
            <a:endParaRPr lang="en-US"/>
          </a:p>
        </p:txBody>
      </p:sp>
    </p:spTree>
    <p:extLst>
      <p:ext uri="{BB962C8B-B14F-4D97-AF65-F5344CB8AC3E}">
        <p14:creationId xmlns:p14="http://schemas.microsoft.com/office/powerpoint/2010/main" val="38949122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107</a:t>
            </a:fld>
            <a:endParaRPr lang="en-US"/>
          </a:p>
        </p:txBody>
      </p:sp>
    </p:spTree>
    <p:extLst>
      <p:ext uri="{BB962C8B-B14F-4D97-AF65-F5344CB8AC3E}">
        <p14:creationId xmlns:p14="http://schemas.microsoft.com/office/powerpoint/2010/main" val="308281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108</a:t>
            </a:fld>
            <a:endParaRPr lang="en-US"/>
          </a:p>
        </p:txBody>
      </p:sp>
    </p:spTree>
    <p:extLst>
      <p:ext uri="{BB962C8B-B14F-4D97-AF65-F5344CB8AC3E}">
        <p14:creationId xmlns:p14="http://schemas.microsoft.com/office/powerpoint/2010/main" val="239896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5/16/2022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5/16/2022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5/16/2022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5/16/2022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1.xml"/><Relationship Id="rId5" Type="http://schemas.openxmlformats.org/officeDocument/2006/relationships/hyperlink" Target="https://marcgg.com/blog/2015/09/30/automate-repetitive-tasks/" TargetMode="External"/><Relationship Id="rId4" Type="http://schemas.openxmlformats.org/officeDocument/2006/relationships/image" Target="../media/image57.png"/></Relationships>
</file>

<file path=ppt/slides/_rels/slide1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2.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hyperlink" Target="https://stringfestanalytics.com/five-things-python-excel/"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xml"/><Relationship Id="rId5" Type="http://schemas.openxmlformats.org/officeDocument/2006/relationships/image" Target="../media/image54.jpg"/><Relationship Id="rId4" Type="http://schemas.openxmlformats.org/officeDocument/2006/relationships/hyperlink" Target="https://stringfestanalytics.com/book/"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2.gif"/><Relationship Id="rId4" Type="http://schemas.openxmlformats.org/officeDocument/2006/relationships/hyperlink" Target="https://giphy.com/gifs/mythbusters-gif-qVuWpc7MxvGz6"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swiy.co/mv-downloa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14.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stringfestdata/python-for-excel-users-crash-cours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0.emf"/><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31.emf"/><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2.emf"/><Relationship Id="rId5" Type="http://schemas.openxmlformats.org/officeDocument/2006/relationships/image" Target="../media/image33.emf"/><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hyperlink" Target="http://www.seanlahman.com/baseball-archive/statistics" TargetMode="External"/><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comments" Target="../comments/comment2.xml"/><Relationship Id="rId4" Type="http://schemas.openxmlformats.org/officeDocument/2006/relationships/image" Target="../media/image37.jpe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38.gif"/><Relationship Id="rId4" Type="http://schemas.openxmlformats.org/officeDocument/2006/relationships/hyperlink" Target="https://github.com/gadenbuie/tidyexplain#mutating-join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39.gif"/><Relationship Id="rId4" Type="http://schemas.openxmlformats.org/officeDocument/2006/relationships/hyperlink" Target="https://github.com/gadenbuie/tidyexplain#mutating-join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hyperlink" Target="https://www.tutorialgateway.org/sql-cross-join/"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hyperlink" Target="https://www.redhat.com/en/topics/open-source/what-is-open-source" TargetMode="External"/></Relationships>
</file>

<file path=ppt/slides/_rels/slide8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hyperlink" Target="https://www.python.org/" TargetMode="External"/><Relationship Id="rId4" Type="http://schemas.openxmlformats.org/officeDocument/2006/relationships/hyperlink" Target="https://www.anaconda.com/" TargetMode="External"/><Relationship Id="rId9" Type="http://schemas.openxmlformats.org/officeDocument/2006/relationships/hyperlink" Target="https://jupyter.or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hyperlink" Target="https://stringfestanalytics.com/sourcing-python-packages/" TargetMode="External"/><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54.jpg"/><Relationship Id="rId5" Type="http://schemas.openxmlformats.org/officeDocument/2006/relationships/image" Target="../media/image53.png"/><Relationship Id="rId4" Type="http://schemas.openxmlformats.org/officeDocument/2006/relationships/image" Target="../media/image52.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i="1">
                <a:solidFill>
                  <a:srgbClr val="707070"/>
                </a:solidFill>
                <a:latin typeface="Pragmatica" panose="020B0403040502020204" pitchFamily="34" charset="0"/>
              </a:rPr>
              <a:t>Advancing into Analytics: From Excel to R and Python</a:t>
            </a:r>
            <a:endParaRPr lang="en-US" sz="2800" b="1" i="1" dirty="0">
              <a:solidFill>
                <a:srgbClr val="707070"/>
              </a:solidFill>
              <a:latin typeface="Pragmatica" panose="020B0403040502020204" pitchFamily="34" charset="0"/>
            </a:endParaRPr>
          </a:p>
        </p:txBody>
      </p:sp>
      <p:pic>
        <p:nvPicPr>
          <p:cNvPr id="1026" name="Picture 2" descr="Advancing into Analytics: Financial Modelling in Excel Meetup (Australia)">
            <a:extLst>
              <a:ext uri="{FF2B5EF4-FFF2-40B4-BE49-F238E27FC236}">
                <a16:creationId xmlns:a16="http://schemas.microsoft.com/office/drawing/2014/main" id="{E006D519-3024-41CE-A8A2-285C8BE2F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ird standing on a white surface&#10;&#10;Description automatically generated with low confidence">
            <a:extLst>
              <a:ext uri="{FF2B5EF4-FFF2-40B4-BE49-F238E27FC236}">
                <a16:creationId xmlns:a16="http://schemas.microsoft.com/office/drawing/2014/main" id="{9A517F7C-3BB5-464B-9C61-EBE63C21A8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A picture containing text, bird&#10;&#10;Description automatically generated">
            <a:extLst>
              <a:ext uri="{FF2B5EF4-FFF2-40B4-BE49-F238E27FC236}">
                <a16:creationId xmlns:a16="http://schemas.microsoft.com/office/drawing/2014/main" id="{A3CB0F05-29CE-41FA-8FB8-339B842A8F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2848818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Conclusion/Resources</a:t>
            </a:r>
          </a:p>
        </p:txBody>
      </p:sp>
    </p:spTree>
    <p:extLst>
      <p:ext uri="{BB962C8B-B14F-4D97-AF65-F5344CB8AC3E}">
        <p14:creationId xmlns:p14="http://schemas.microsoft.com/office/powerpoint/2010/main" val="39620047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70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Excel to Python (and back)</a:t>
            </a:r>
          </a:p>
        </p:txBody>
      </p:sp>
    </p:spTree>
    <p:extLst>
      <p:ext uri="{BB962C8B-B14F-4D97-AF65-F5344CB8AC3E}">
        <p14:creationId xmlns:p14="http://schemas.microsoft.com/office/powerpoint/2010/main" val="40708888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69441"/>
          </a:xfrm>
          <a:prstGeom prst="rect">
            <a:avLst/>
          </a:prstGeom>
          <a:noFill/>
        </p:spPr>
        <p:txBody>
          <a:bodyPr wrap="square" rtlCol="0">
            <a:spAutoFit/>
          </a:bodyPr>
          <a:lstStyle/>
          <a:p>
            <a:r>
              <a:rPr lang="en-US" sz="4400" dirty="0">
                <a:latin typeface="Aliens &amp; cows" panose="00000500000000000000" pitchFamily="2" charset="0"/>
              </a:rPr>
              <a:t>Where are these tools letting you down?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4D823D03-00FF-15D3-BA58-A83813B5D82F}"/>
              </a:ext>
            </a:extLst>
          </p:cNvPr>
          <p:cNvSpPr txBox="1"/>
          <p:nvPr/>
        </p:nvSpPr>
        <p:spPr>
          <a:xfrm>
            <a:off x="702840" y="2216207"/>
            <a:ext cx="5545560"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Does Power Query and the </a:t>
            </a:r>
            <a:r>
              <a:rPr lang="en-US" sz="2800" dirty="0" err="1">
                <a:solidFill>
                  <a:srgbClr val="707070"/>
                </a:solidFill>
                <a:latin typeface="Pragmatica" panose="020B0403040502020204" pitchFamily="34" charset="0"/>
              </a:rPr>
              <a:t>ToolPak</a:t>
            </a:r>
            <a:r>
              <a:rPr lang="en-US" sz="2800" dirty="0">
                <a:solidFill>
                  <a:srgbClr val="707070"/>
                </a:solidFill>
                <a:latin typeface="Pragmatica" panose="020B0403040502020204" pitchFamily="34" charset="0"/>
              </a:rPr>
              <a:t> handle it?</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else is available? </a:t>
            </a:r>
          </a:p>
        </p:txBody>
      </p:sp>
      <p:pic>
        <p:nvPicPr>
          <p:cNvPr id="2050" name="Picture 2">
            <a:extLst>
              <a:ext uri="{FF2B5EF4-FFF2-40B4-BE49-F238E27FC236}">
                <a16:creationId xmlns:a16="http://schemas.microsoft.com/office/drawing/2014/main" id="{6F678B1B-8C1C-70F1-D699-9CDB440FB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5264" y="1669993"/>
            <a:ext cx="2382935" cy="22162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35F40F7E-2589-11B0-18EA-28E6EABD7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199" y="3799632"/>
            <a:ext cx="2622939" cy="26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317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69441"/>
          </a:xfrm>
          <a:prstGeom prst="rect">
            <a:avLst/>
          </a:prstGeom>
          <a:noFill/>
        </p:spPr>
        <p:txBody>
          <a:bodyPr wrap="square" rtlCol="0">
            <a:spAutoFit/>
          </a:bodyPr>
          <a:lstStyle/>
          <a:p>
            <a:r>
              <a:rPr lang="en-US" sz="4400" dirty="0">
                <a:latin typeface="Aliens &amp; cows" panose="00000500000000000000" pitchFamily="2" charset="0"/>
              </a:rPr>
              <a:t>Where are these tools letting you down?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4D823D03-00FF-15D3-BA58-A83813B5D82F}"/>
              </a:ext>
            </a:extLst>
          </p:cNvPr>
          <p:cNvSpPr txBox="1"/>
          <p:nvPr/>
        </p:nvSpPr>
        <p:spPr>
          <a:xfrm>
            <a:off x="702840" y="2216207"/>
            <a:ext cx="5545560"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Does Power Query and the </a:t>
            </a:r>
            <a:r>
              <a:rPr lang="en-US" sz="2800" dirty="0" err="1">
                <a:solidFill>
                  <a:srgbClr val="707070"/>
                </a:solidFill>
                <a:latin typeface="Pragmatica" panose="020B0403040502020204" pitchFamily="34" charset="0"/>
              </a:rPr>
              <a:t>ToolPak</a:t>
            </a:r>
            <a:r>
              <a:rPr lang="en-US" sz="2800" dirty="0">
                <a:solidFill>
                  <a:srgbClr val="707070"/>
                </a:solidFill>
                <a:latin typeface="Pragmatica" panose="020B0403040502020204" pitchFamily="34" charset="0"/>
              </a:rPr>
              <a:t> handle it?</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else is available? </a:t>
            </a:r>
          </a:p>
        </p:txBody>
      </p:sp>
      <p:pic>
        <p:nvPicPr>
          <p:cNvPr id="2050" name="Picture 2">
            <a:extLst>
              <a:ext uri="{FF2B5EF4-FFF2-40B4-BE49-F238E27FC236}">
                <a16:creationId xmlns:a16="http://schemas.microsoft.com/office/drawing/2014/main" id="{6F678B1B-8C1C-70F1-D699-9CDB440FB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5264" y="1669993"/>
            <a:ext cx="2382935" cy="22162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35F40F7E-2589-11B0-18EA-28E6EABD7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199" y="3799632"/>
            <a:ext cx="2622939" cy="26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928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446550"/>
          </a:xfrm>
          <a:prstGeom prst="rect">
            <a:avLst/>
          </a:prstGeom>
          <a:noFill/>
        </p:spPr>
        <p:txBody>
          <a:bodyPr wrap="square" rtlCol="0">
            <a:spAutoFit/>
          </a:bodyPr>
          <a:lstStyle/>
          <a:p>
            <a:r>
              <a:rPr lang="en-US" sz="4400" dirty="0">
                <a:latin typeface="Aliens &amp; cows" panose="00000500000000000000" pitchFamily="2" charset="0"/>
              </a:rPr>
              <a:t>“I want to make a scatterplot for every pair of variables”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62797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446550"/>
          </a:xfrm>
          <a:prstGeom prst="rect">
            <a:avLst/>
          </a:prstGeom>
          <a:noFill/>
        </p:spPr>
        <p:txBody>
          <a:bodyPr wrap="square" rtlCol="0">
            <a:spAutoFit/>
          </a:bodyPr>
          <a:lstStyle/>
          <a:p>
            <a:r>
              <a:rPr lang="en-US" sz="4400" dirty="0">
                <a:latin typeface="Aliens &amp; cows" panose="00000500000000000000" pitchFamily="2" charset="0"/>
              </a:rPr>
              <a:t>“I want to create a index column by group”</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809735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69441"/>
          </a:xfrm>
          <a:prstGeom prst="rect">
            <a:avLst/>
          </a:prstGeom>
          <a:noFill/>
        </p:spPr>
        <p:txBody>
          <a:bodyPr wrap="square" rtlCol="0">
            <a:spAutoFit/>
          </a:bodyPr>
          <a:lstStyle/>
          <a:p>
            <a:r>
              <a:rPr lang="en-US" sz="4400" dirty="0">
                <a:latin typeface="Aliens &amp; cows" panose="00000500000000000000" pitchFamily="2" charset="0"/>
              </a:rPr>
              <a:t>“I want to create a lagged variable”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974699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446550"/>
          </a:xfrm>
          <a:prstGeom prst="rect">
            <a:avLst/>
          </a:prstGeom>
          <a:noFill/>
        </p:spPr>
        <p:txBody>
          <a:bodyPr wrap="square" rtlCol="0">
            <a:spAutoFit/>
          </a:bodyPr>
          <a:lstStyle/>
          <a:p>
            <a:r>
              <a:rPr lang="en-US" sz="4400" dirty="0">
                <a:latin typeface="Aliens &amp; cows" panose="00000500000000000000" pitchFamily="2" charset="0"/>
              </a:rPr>
              <a:t>“I want to know what percent of each column are missing values”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345885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446550"/>
          </a:xfrm>
          <a:prstGeom prst="rect">
            <a:avLst/>
          </a:prstGeom>
          <a:noFill/>
        </p:spPr>
        <p:txBody>
          <a:bodyPr wrap="square" rtlCol="0">
            <a:spAutoFit/>
          </a:bodyPr>
          <a:lstStyle/>
          <a:p>
            <a:r>
              <a:rPr lang="en-US" sz="4400" dirty="0">
                <a:latin typeface="Aliens &amp; cows" panose="00000500000000000000" pitchFamily="2" charset="0"/>
              </a:rPr>
              <a:t>“I want to pick a row at random from my very large dataset”</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819726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446550"/>
          </a:xfrm>
          <a:prstGeom prst="rect">
            <a:avLst/>
          </a:prstGeom>
          <a:noFill/>
        </p:spPr>
        <p:txBody>
          <a:bodyPr wrap="square" rtlCol="0">
            <a:spAutoFit/>
          </a:bodyPr>
          <a:lstStyle/>
          <a:p>
            <a:r>
              <a:rPr lang="en-US" sz="4400" dirty="0">
                <a:latin typeface="Aliens &amp; cows" panose="00000500000000000000" pitchFamily="2" charset="0"/>
              </a:rPr>
              <a:t>“I want to pick a row at random from my very large dataset”</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127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Importing the data… Power Query</a:t>
            </a:r>
          </a:p>
        </p:txBody>
      </p:sp>
    </p:spTree>
    <p:extLst>
      <p:ext uri="{BB962C8B-B14F-4D97-AF65-F5344CB8AC3E}">
        <p14:creationId xmlns:p14="http://schemas.microsoft.com/office/powerpoint/2010/main" val="25636382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344017" cy="1446550"/>
          </a:xfrm>
          <a:prstGeom prst="rect">
            <a:avLst/>
          </a:prstGeom>
          <a:noFill/>
        </p:spPr>
        <p:txBody>
          <a:bodyPr wrap="square" rtlCol="0">
            <a:spAutoFit/>
          </a:bodyPr>
          <a:lstStyle/>
          <a:p>
            <a:r>
              <a:rPr lang="en-US" sz="4400" dirty="0">
                <a:latin typeface="Aliens &amp; cows" panose="00000500000000000000" pitchFamily="2" charset="0"/>
              </a:rPr>
              <a:t>Learning Python is a knowledge investment that pays off</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a:extLst>
              <a:ext uri="{FF2B5EF4-FFF2-40B4-BE49-F238E27FC236}">
                <a16:creationId xmlns:a16="http://schemas.microsoft.com/office/drawing/2014/main" id="{ECF4DC6F-70F7-5B19-8A0F-94444D4C77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2190" y="1622560"/>
            <a:ext cx="6362020" cy="45272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6ADAACF-5BF7-EA0A-6936-EB4E09559190}"/>
              </a:ext>
            </a:extLst>
          </p:cNvPr>
          <p:cNvSpPr txBox="1"/>
          <p:nvPr/>
        </p:nvSpPr>
        <p:spPr>
          <a:xfrm>
            <a:off x="59871" y="6529168"/>
            <a:ext cx="6096000" cy="246221"/>
          </a:xfrm>
          <a:prstGeom prst="rect">
            <a:avLst/>
          </a:prstGeom>
          <a:noFill/>
        </p:spPr>
        <p:txBody>
          <a:bodyPr wrap="square">
            <a:spAutoFit/>
          </a:bodyPr>
          <a:lstStyle/>
          <a:p>
            <a:r>
              <a:rPr lang="en-US" sz="1000" b="0" i="0" u="sng" strike="noStrike" dirty="0">
                <a:solidFill>
                  <a:srgbClr val="2200CC"/>
                </a:solidFill>
                <a:effectLst/>
                <a:latin typeface="Inter"/>
                <a:hlinkClick r:id="rId5"/>
              </a:rPr>
              <a:t>https://marcgg.com/blog/2015/09/30/automate-repetitive-tasks/</a:t>
            </a:r>
            <a:endParaRPr lang="en-US" sz="2400" dirty="0"/>
          </a:p>
        </p:txBody>
      </p:sp>
    </p:spTree>
    <p:extLst>
      <p:ext uri="{BB962C8B-B14F-4D97-AF65-F5344CB8AC3E}">
        <p14:creationId xmlns:p14="http://schemas.microsoft.com/office/powerpoint/2010/main" val="11287627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51"/>
          <p:cNvPicPr preferRelativeResize="0"/>
          <p:nvPr/>
        </p:nvPicPr>
        <p:blipFill rotWithShape="1">
          <a:blip r:embed="rId3">
            <a:alphaModFix/>
          </a:blip>
          <a:srcRect t="7398"/>
          <a:stretch/>
        </p:blipFill>
        <p:spPr>
          <a:xfrm>
            <a:off x="1" y="0"/>
            <a:ext cx="12192001" cy="7113232"/>
          </a:xfrm>
          <a:prstGeom prst="rect">
            <a:avLst/>
          </a:prstGeom>
          <a:noFill/>
          <a:ln>
            <a:noFill/>
          </a:ln>
        </p:spPr>
      </p:pic>
      <p:pic>
        <p:nvPicPr>
          <p:cNvPr id="446" name="Google Shape;446;p51"/>
          <p:cNvPicPr preferRelativeResize="0"/>
          <p:nvPr/>
        </p:nvPicPr>
        <p:blipFill rotWithShape="1">
          <a:blip r:embed="rId4">
            <a:alphaModFix/>
          </a:blip>
          <a:srcRect r="63534"/>
          <a:stretch/>
        </p:blipFill>
        <p:spPr>
          <a:xfrm>
            <a:off x="11542433" y="6524401"/>
            <a:ext cx="531936" cy="483433"/>
          </a:xfrm>
          <a:prstGeom prst="rect">
            <a:avLst/>
          </a:prstGeom>
          <a:noFill/>
          <a:ln>
            <a:noFill/>
          </a:ln>
        </p:spPr>
      </p:pic>
      <p:sp>
        <p:nvSpPr>
          <p:cNvPr id="447" name="Google Shape;447;p51"/>
          <p:cNvSpPr txBox="1">
            <a:spLocks noGrp="1"/>
          </p:cNvSpPr>
          <p:nvPr>
            <p:ph type="title"/>
          </p:nvPr>
        </p:nvSpPr>
        <p:spPr>
          <a:xfrm>
            <a:off x="672167" y="335300"/>
            <a:ext cx="10834000" cy="1651600"/>
          </a:xfrm>
          <a:prstGeom prst="rect">
            <a:avLst/>
          </a:prstGeom>
        </p:spPr>
        <p:txBody>
          <a:bodyPr spcFirstLastPara="1" vert="horz" wrap="square" lIns="0" tIns="0" rIns="0" bIns="0" rtlCol="0" anchor="t" anchorCtr="0">
            <a:noAutofit/>
          </a:bodyPr>
          <a:lstStyle/>
          <a:p>
            <a:pPr>
              <a:spcBef>
                <a:spcPts val="0"/>
              </a:spcBef>
            </a:pPr>
            <a:r>
              <a:rPr lang="en" dirty="0">
                <a:solidFill>
                  <a:schemeClr val="lt1"/>
                </a:solidFill>
                <a:latin typeface="Pragmatica" panose="020B7200000000000000" pitchFamily="34" charset="0"/>
              </a:rPr>
              <a:t>Let’s play DataBaseball!</a:t>
            </a:r>
            <a:endParaRPr dirty="0">
              <a:solidFill>
                <a:schemeClr val="lt1"/>
              </a:solidFill>
              <a:latin typeface="Pragmatica" panose="020B7200000000000000" pitchFamily="34" charset="0"/>
            </a:endParaRPr>
          </a:p>
        </p:txBody>
      </p:sp>
      <p:sp>
        <p:nvSpPr>
          <p:cNvPr id="448" name="Google Shape;448;p51"/>
          <p:cNvSpPr txBox="1"/>
          <p:nvPr/>
        </p:nvSpPr>
        <p:spPr>
          <a:xfrm>
            <a:off x="9099200" y="3276134"/>
            <a:ext cx="2790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1. Import the data</a:t>
            </a:r>
            <a:endParaRPr sz="2400" b="1" dirty="0">
              <a:solidFill>
                <a:schemeClr val="lt1"/>
              </a:solidFill>
              <a:latin typeface="Pragmatica" panose="020B7200000000000000" pitchFamily="34" charset="0"/>
              <a:ea typeface="Inter"/>
              <a:cs typeface="Inter"/>
              <a:sym typeface="Inter"/>
            </a:endParaRPr>
          </a:p>
        </p:txBody>
      </p:sp>
      <p:sp>
        <p:nvSpPr>
          <p:cNvPr id="449" name="Google Shape;449;p51"/>
          <p:cNvSpPr txBox="1"/>
          <p:nvPr/>
        </p:nvSpPr>
        <p:spPr>
          <a:xfrm>
            <a:off x="4686433" y="1739001"/>
            <a:ext cx="24972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2. Profile the data</a:t>
            </a:r>
            <a:endParaRPr sz="2400" b="1" dirty="0">
              <a:solidFill>
                <a:schemeClr val="lt1"/>
              </a:solidFill>
              <a:latin typeface="Pragmatica" panose="020B7200000000000000" pitchFamily="34" charset="0"/>
              <a:ea typeface="Inter"/>
              <a:cs typeface="Inter"/>
              <a:sym typeface="Inter"/>
            </a:endParaRPr>
          </a:p>
        </p:txBody>
      </p:sp>
      <p:sp>
        <p:nvSpPr>
          <p:cNvPr id="450" name="Google Shape;450;p51"/>
          <p:cNvSpPr txBox="1"/>
          <p:nvPr/>
        </p:nvSpPr>
        <p:spPr>
          <a:xfrm>
            <a:off x="305567" y="3276134"/>
            <a:ext cx="2790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3. Analyze the data</a:t>
            </a:r>
            <a:endParaRPr sz="2400" b="1" dirty="0">
              <a:solidFill>
                <a:schemeClr val="lt1"/>
              </a:solidFill>
              <a:latin typeface="Pragmatica" panose="020B7200000000000000" pitchFamily="34" charset="0"/>
              <a:ea typeface="Inter"/>
              <a:cs typeface="Inter"/>
              <a:sym typeface="Inter"/>
            </a:endParaRPr>
          </a:p>
        </p:txBody>
      </p:sp>
      <p:sp>
        <p:nvSpPr>
          <p:cNvPr id="451" name="Google Shape;451;p51"/>
          <p:cNvSpPr txBox="1"/>
          <p:nvPr/>
        </p:nvSpPr>
        <p:spPr>
          <a:xfrm>
            <a:off x="4505867" y="5771768"/>
            <a:ext cx="3542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4. Export results to Excel</a:t>
            </a:r>
            <a:endParaRPr sz="2400" b="1" dirty="0">
              <a:solidFill>
                <a:schemeClr val="lt1"/>
              </a:solidFill>
              <a:latin typeface="Pragmatica" panose="020B7200000000000000" pitchFamily="34" charset="0"/>
              <a:ea typeface="Inter"/>
              <a:cs typeface="Inter"/>
              <a:sym typeface="Inte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Free white paper</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5545560" cy="1815882"/>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Five Things Excel Users Should Know About Python: </a:t>
            </a: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hlinkClick r:id="rId4"/>
              </a:rPr>
              <a:t>https://stringfestanalytics.com/five-things-python-excel/</a:t>
            </a:r>
            <a:r>
              <a:rPr lang="en-US" sz="2800" dirty="0">
                <a:solidFill>
                  <a:srgbClr val="707070"/>
                </a:solidFill>
                <a:latin typeface="Pragmatica" panose="020B0403040502020204" pitchFamily="34" charset="0"/>
              </a:rPr>
              <a:t>  </a:t>
            </a:r>
          </a:p>
        </p:txBody>
      </p:sp>
      <p:pic>
        <p:nvPicPr>
          <p:cNvPr id="1026" name="Picture 2" descr="Free white paper: Five things Excel users should know about Python">
            <a:extLst>
              <a:ext uri="{FF2B5EF4-FFF2-40B4-BE49-F238E27FC236}">
                <a16:creationId xmlns:a16="http://schemas.microsoft.com/office/drawing/2014/main" id="{F6CDBEE2-3C50-4DF2-A40F-91C2B35185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250" t="12168" r="6708" b="7481"/>
          <a:stretch/>
        </p:blipFill>
        <p:spPr bwMode="auto">
          <a:xfrm>
            <a:off x="7015480" y="494626"/>
            <a:ext cx="4272280" cy="55104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D8C8708-E9CB-4407-9696-A4EC05F71D89}"/>
              </a:ext>
            </a:extLst>
          </p:cNvPr>
          <p:cNvSpPr/>
          <p:nvPr/>
        </p:nvSpPr>
        <p:spPr>
          <a:xfrm>
            <a:off x="7015480" y="494626"/>
            <a:ext cx="4282440" cy="552517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0512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Want more? </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9688858" cy="2246769"/>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Read </a:t>
            </a:r>
            <a:r>
              <a:rPr lang="en-US" sz="2800" i="1" dirty="0">
                <a:solidFill>
                  <a:srgbClr val="707070"/>
                </a:solidFill>
                <a:latin typeface="Pragmatica" panose="020B0403040502020204" pitchFamily="34" charset="0"/>
              </a:rPr>
              <a:t>Advancing into Analytics</a:t>
            </a:r>
            <a:r>
              <a:rPr lang="en-US" sz="2800" dirty="0">
                <a:solidFill>
                  <a:srgbClr val="707070"/>
                </a:solidFill>
                <a:latin typeface="Pragmatica" panose="020B0403040502020204" pitchFamily="34" charset="0"/>
              </a:rPr>
              <a:t>: </a:t>
            </a:r>
            <a:r>
              <a:rPr lang="en-US" sz="2800" dirty="0">
                <a:solidFill>
                  <a:srgbClr val="707070"/>
                </a:solidFill>
                <a:latin typeface="Pragmatica" panose="020B0403040502020204" pitchFamily="34" charset="0"/>
                <a:hlinkClick r:id="rId4"/>
              </a:rPr>
              <a:t>https://stringfestanalytics.com/book/</a:t>
            </a:r>
            <a:r>
              <a:rPr lang="en-US" sz="2800" dirty="0">
                <a:solidFill>
                  <a:srgbClr val="707070"/>
                </a:solidFill>
                <a:latin typeface="Pragmatica" panose="020B0403040502020204" pitchFamily="34" charset="0"/>
              </a:rPr>
              <a:t>  </a:t>
            </a: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Read for free on O’Reilly’s website</a:t>
            </a: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Or pick up a paperback/</a:t>
            </a:r>
            <a:r>
              <a:rPr lang="en-US" sz="2800" dirty="0" err="1">
                <a:solidFill>
                  <a:srgbClr val="707070"/>
                </a:solidFill>
                <a:latin typeface="Pragmatica" panose="020B0403040502020204" pitchFamily="34" charset="0"/>
              </a:rPr>
              <a:t>ebook</a:t>
            </a:r>
            <a:endParaRPr lang="en-US" sz="2800" dirty="0">
              <a:solidFill>
                <a:srgbClr val="707070"/>
              </a:solidFill>
              <a:latin typeface="Pragmatica" panose="020B0403040502020204" pitchFamily="34" charset="0"/>
            </a:endParaRP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Please leave a review!</a:t>
            </a:r>
          </a:p>
        </p:txBody>
      </p:sp>
      <p:pic>
        <p:nvPicPr>
          <p:cNvPr id="5" name="Picture 4" descr="A picture containing text, bird, outdoor, oscine&#10;&#10;Description automatically generated">
            <a:extLst>
              <a:ext uri="{FF2B5EF4-FFF2-40B4-BE49-F238E27FC236}">
                <a16:creationId xmlns:a16="http://schemas.microsoft.com/office/drawing/2014/main" id="{E86BD176-B814-4615-9F8C-84C5AD6385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3986" y="1052512"/>
            <a:ext cx="3629025" cy="4752975"/>
          </a:xfrm>
          <a:prstGeom prst="rect">
            <a:avLst/>
          </a:prstGeom>
        </p:spPr>
      </p:pic>
    </p:spTree>
    <p:extLst>
      <p:ext uri="{BB962C8B-B14F-4D97-AF65-F5344CB8AC3E}">
        <p14:creationId xmlns:p14="http://schemas.microsoft.com/office/powerpoint/2010/main" val="765868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712320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685800" y="685800"/>
            <a:ext cx="5045298" cy="670568"/>
          </a:xfrm>
          <a:prstGeom prst="rect">
            <a:avLst/>
          </a:prstGeom>
        </p:spPr>
        <p:txBody>
          <a:bodyPr lIns="0" tIns="0" rIns="0" bIns="0" rtlCol="0" anchor="t">
            <a:spAutoFit/>
          </a:bodyPr>
          <a:lstStyle/>
          <a:p>
            <a:pPr>
              <a:lnSpc>
                <a:spcPts val="6000"/>
              </a:lnSpc>
            </a:pPr>
            <a:r>
              <a:rPr lang="en-US" sz="3200" spc="250" dirty="0">
                <a:solidFill>
                  <a:srgbClr val="000000"/>
                </a:solidFill>
                <a:latin typeface="League Spartan Bold"/>
              </a:rPr>
              <a:t>LESSON OBJECTIVES</a:t>
            </a:r>
          </a:p>
        </p:txBody>
      </p:sp>
      <p:sp>
        <p:nvSpPr>
          <p:cNvPr id="10" name="TextBox 10"/>
          <p:cNvSpPr txBox="1"/>
          <p:nvPr/>
        </p:nvSpPr>
        <p:spPr>
          <a:xfrm>
            <a:off x="2280025" y="2211014"/>
            <a:ext cx="3936723" cy="3184270"/>
          </a:xfrm>
          <a:prstGeom prst="rect">
            <a:avLst/>
          </a:prstGeom>
        </p:spPr>
        <p:txBody>
          <a:bodyPr lIns="0" tIns="0" rIns="0" bIns="0" rtlCol="0" anchor="t">
            <a:spAutoFit/>
          </a:bodyPr>
          <a:lstStyle/>
          <a:p>
            <a:pPr>
              <a:lnSpc>
                <a:spcPts val="2500"/>
              </a:lnSpc>
            </a:pPr>
            <a:r>
              <a:rPr lang="en-US" sz="2000" spc="20" dirty="0">
                <a:solidFill>
                  <a:srgbClr val="000000"/>
                </a:solidFill>
                <a:latin typeface="Gidole"/>
              </a:rPr>
              <a:t>Load data from Excel workbooks and csv files into Power Query</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Perform common data wrangling and cleaning tasks</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Combine data from multiple sources</a:t>
            </a: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685800" y="685800"/>
            <a:ext cx="5045298" cy="682174"/>
          </a:xfrm>
          <a:prstGeom prst="rect">
            <a:avLst/>
          </a:prstGeom>
        </p:spPr>
        <p:txBody>
          <a:bodyPr lIns="0" tIns="0" rIns="0" bIns="0" rtlCol="0" anchor="t">
            <a:spAutoFit/>
          </a:bodyPr>
          <a:lstStyle/>
          <a:p>
            <a:pPr>
              <a:lnSpc>
                <a:spcPts val="6000"/>
              </a:lnSpc>
            </a:pPr>
            <a:r>
              <a:rPr lang="en-US" sz="3600" spc="250" dirty="0">
                <a:solidFill>
                  <a:srgbClr val="000000"/>
                </a:solidFill>
                <a:latin typeface="League Spartan Bold"/>
              </a:rPr>
              <a:t>FOLLOWING ALONG</a:t>
            </a:r>
          </a:p>
        </p:txBody>
      </p:sp>
      <p:sp>
        <p:nvSpPr>
          <p:cNvPr id="10" name="TextBox 10"/>
          <p:cNvSpPr txBox="1"/>
          <p:nvPr/>
        </p:nvSpPr>
        <p:spPr>
          <a:xfrm>
            <a:off x="2280025" y="2211014"/>
            <a:ext cx="3936723" cy="3504870"/>
          </a:xfrm>
          <a:prstGeom prst="rect">
            <a:avLst/>
          </a:prstGeom>
        </p:spPr>
        <p:txBody>
          <a:bodyPr lIns="0" tIns="0" rIns="0" bIns="0" rtlCol="0" anchor="t">
            <a:spAutoFit/>
          </a:bodyPr>
          <a:lstStyle/>
          <a:p>
            <a:pPr marL="304815" indent="-304815">
              <a:lnSpc>
                <a:spcPts val="2500"/>
              </a:lnSpc>
              <a:buFont typeface="Arial" panose="020B0604020202020204" pitchFamily="34" charset="0"/>
              <a:buChar char="•"/>
            </a:pPr>
            <a:r>
              <a:rPr lang="en-US" sz="2133" spc="20" dirty="0">
                <a:solidFill>
                  <a:srgbClr val="000000"/>
                </a:solidFill>
                <a:latin typeface="Gidole"/>
              </a:rPr>
              <a:t>Each section is a sub-folder</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Demos = follow along with me</a:t>
            </a:r>
          </a:p>
          <a:p>
            <a:pPr marL="304815" indent="-304815">
              <a:lnSpc>
                <a:spcPts val="2500"/>
              </a:lnSpc>
              <a:buFont typeface="Arial" panose="020B0604020202020204" pitchFamily="34" charset="0"/>
              <a:buChar char="•"/>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Drills = try it yourself</a:t>
            </a:r>
          </a:p>
          <a:p>
            <a:pPr marL="609630" lvl="1" indent="-304815">
              <a:lnSpc>
                <a:spcPts val="2500"/>
              </a:lnSpc>
              <a:buFont typeface="Arial" panose="020B0604020202020204" pitchFamily="34" charset="0"/>
              <a:buChar char="•"/>
            </a:pPr>
            <a:r>
              <a:rPr lang="en-US" sz="2133" spc="20" dirty="0">
                <a:solidFill>
                  <a:srgbClr val="000000"/>
                </a:solidFill>
                <a:latin typeface="Gidole"/>
              </a:rPr>
              <a:t>Refresh your memory with the demo notes</a:t>
            </a:r>
          </a:p>
          <a:p>
            <a:pPr lvl="1">
              <a:lnSpc>
                <a:spcPts val="2500"/>
              </a:lnSpc>
            </a:pPr>
            <a:endParaRPr lang="en-US" sz="2133" spc="20" dirty="0">
              <a:solidFill>
                <a:srgbClr val="000000"/>
              </a:solidFill>
              <a:latin typeface="Gidole"/>
            </a:endParaRP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1. POWER QUERY AS EXCEL’S ETL TOOL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3170099"/>
          </a:xfrm>
          <a:prstGeom prst="rect">
            <a:avLst/>
          </a:prstGeom>
          <a:noFill/>
        </p:spPr>
        <p:txBody>
          <a:bodyPr wrap="square" rtlCol="0">
            <a:spAutoFit/>
          </a:bodyPr>
          <a:lstStyle/>
          <a:p>
            <a:r>
              <a:rPr lang="en-US" sz="20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2000" dirty="0">
              <a:latin typeface="Gidole" panose="020B0604020202020204" charset="0"/>
            </a:endParaRPr>
          </a:p>
          <a:p>
            <a:r>
              <a:rPr lang="en-US" sz="2000" dirty="0">
                <a:latin typeface="Gidole" panose="020B0604020202020204" charset="0"/>
              </a:rPr>
              <a:t>-- </a:t>
            </a:r>
            <a:r>
              <a:rPr lang="en-US" sz="2000" dirty="0">
                <a:latin typeface="Gidole" panose="020B0604020202020204" charset="0"/>
                <a:hlinkClick r:id="rId3"/>
              </a:rPr>
              <a:t>(where else but) Wikipedia</a:t>
            </a:r>
            <a:endParaRPr lang="en-US" sz="20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092" y="2789713"/>
            <a:ext cx="5051704" cy="33678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626948" y="1092199"/>
            <a:ext cx="3306501" cy="3096909"/>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815513"/>
            </a:xfrm>
            <a:prstGeom prst="rect">
              <a:avLst/>
            </a:prstGeom>
            <a:noFill/>
          </p:spPr>
          <p:txBody>
            <a:bodyPr wrap="square" rtlCol="0">
              <a:spAutoFit/>
            </a:bodyPr>
            <a:lstStyle/>
            <a:p>
              <a:pPr algn="ctr"/>
              <a:r>
                <a:rPr lang="en-US" sz="2933"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3904770" y="942538"/>
            <a:ext cx="3819497" cy="3770775"/>
            <a:chOff x="6019799" y="1004742"/>
            <a:chExt cx="5729246" cy="5656161"/>
          </a:xfrm>
        </p:grpSpPr>
        <p:sp>
          <p:nvSpPr>
            <p:cNvPr id="12" name="TextBox 11">
              <a:extLst>
                <a:ext uri="{FF2B5EF4-FFF2-40B4-BE49-F238E27FC236}">
                  <a16:creationId xmlns:a16="http://schemas.microsoft.com/office/drawing/2014/main" id="{BA60B585-15E5-46DB-B3DE-577C0543BBB3}"/>
                </a:ext>
              </a:extLst>
            </p:cNvPr>
            <p:cNvSpPr txBox="1"/>
            <p:nvPr/>
          </p:nvSpPr>
          <p:spPr>
            <a:xfrm>
              <a:off x="6310291" y="1004742"/>
              <a:ext cx="4572000" cy="1615827"/>
            </a:xfrm>
            <a:prstGeom prst="rect">
              <a:avLst/>
            </a:prstGeom>
            <a:noFill/>
          </p:spPr>
          <p:txBody>
            <a:bodyPr wrap="square" rtlCol="0">
              <a:spAutoFit/>
            </a:bodyPr>
            <a:lstStyle/>
            <a:p>
              <a:r>
                <a:rPr lang="en-US" sz="32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8257310" y="1092199"/>
            <a:ext cx="3610537" cy="3104323"/>
            <a:chOff x="12385964" y="1638299"/>
            <a:chExt cx="5415806" cy="4656484"/>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5964" y="1638299"/>
              <a:ext cx="4572000" cy="815512"/>
            </a:xfrm>
            <a:prstGeom prst="rect">
              <a:avLst/>
            </a:prstGeom>
            <a:noFill/>
          </p:spPr>
          <p:txBody>
            <a:bodyPr wrap="square" rtlCol="0">
              <a:spAutoFit/>
            </a:bodyPr>
            <a:lstStyle/>
            <a:p>
              <a:pPr algn="ctr"/>
              <a:r>
                <a:rPr lang="en-US" sz="2933"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6402543"/>
            <a:ext cx="5435600" cy="666977"/>
          </a:xfrm>
          <a:prstGeom prst="rect">
            <a:avLst/>
          </a:prstGeom>
          <a:noFill/>
        </p:spPr>
        <p:txBody>
          <a:bodyPr wrap="square" rtlCol="0">
            <a:spAutoFit/>
          </a:bodyPr>
          <a:lstStyle/>
          <a:p>
            <a:r>
              <a:rPr lang="en-US" sz="1867" dirty="0">
                <a:latin typeface="Gidole" panose="020B0604020202020204" charset="0"/>
                <a:hlinkClick r:id="rId4"/>
              </a:rPr>
              <a:t>https://giphy.com/gifs/mythbusters-gif-qVuWpc7MxvGz6</a:t>
            </a:r>
            <a:r>
              <a:rPr lang="en-US" sz="1867"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2478463"/>
            <a:ext cx="6654800" cy="374841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6047535" y="176372"/>
            <a:ext cx="5941265" cy="1538883"/>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5157525" cy="3438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14243" y="3419649"/>
            <a:ext cx="12323555" cy="3438351"/>
          </a:xfrm>
          <a:prstGeom prst="rect">
            <a:avLst/>
          </a:prstGeom>
          <a:solidFill>
            <a:srgbClr val="CF3338"/>
          </a:solidFill>
        </p:spPr>
      </p:sp>
      <p:grpSp>
        <p:nvGrpSpPr>
          <p:cNvPr id="4" name="Group 4"/>
          <p:cNvGrpSpPr/>
          <p:nvPr/>
        </p:nvGrpSpPr>
        <p:grpSpPr>
          <a:xfrm>
            <a:off x="-127114"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6797209" y="176372"/>
            <a:ext cx="5191591" cy="3077766"/>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827"/>
            <a:ext cx="6682966" cy="345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https://swiy.co/mv-download</a:t>
            </a:r>
            <a:r>
              <a:rPr lang="en-US" sz="2800" dirty="0">
                <a:solidFill>
                  <a:srgbClr val="707070"/>
                </a:solidFill>
                <a:latin typeface="Pragmatica" panose="020B0403040502020204" pitchFamily="34" charset="0"/>
              </a:rPr>
              <a:t>  </a:t>
            </a:r>
          </a:p>
          <a:p>
            <a:pPr marL="742950" lvl="1" indent="-285750">
              <a:buFont typeface="Arial" panose="020B0604020202020204" pitchFamily="34" charset="0"/>
              <a:buChar char="•"/>
            </a:pPr>
            <a:r>
              <a:rPr lang="en-US" sz="2800">
                <a:solidFill>
                  <a:srgbClr val="707070"/>
                </a:solidFill>
                <a:latin typeface="Pragmatica" panose="020B0403040502020204" pitchFamily="34" charset="0"/>
              </a:rPr>
              <a:t>Unzip folder</a:t>
            </a:r>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83273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965842" y="1803401"/>
            <a:ext cx="5384158" cy="3334246"/>
          </a:xfrm>
          <a:prstGeom prst="rect">
            <a:avLst/>
          </a:prstGeom>
        </p:spPr>
        <p:txBody>
          <a:bodyPr wrap="square" lIns="0" tIns="0" rIns="0" bIns="0" rtlCol="0" anchor="t">
            <a:spAutoFit/>
          </a:bodyPr>
          <a:lstStyle/>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rPr>
              <a:t>Access</a:t>
            </a: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ea typeface="Roboto Mono" pitchFamily="2" charset="0"/>
              </a:rPr>
              <a:t>.txt</a:t>
            </a:r>
            <a:r>
              <a:rPr lang="en-US" sz="3600" spc="107" dirty="0">
                <a:solidFill>
                  <a:srgbClr val="000000"/>
                </a:solidFill>
                <a:latin typeface="Gidole" panose="02000503000000000000" pitchFamily="50" charset="0"/>
              </a:rPr>
              <a:t> and </a:t>
            </a:r>
            <a:r>
              <a:rPr lang="en-US" sz="3600" spc="107" dirty="0">
                <a:solidFill>
                  <a:srgbClr val="000000"/>
                </a:solidFill>
                <a:latin typeface="Gidole" panose="02000503000000000000" pitchFamily="50" charset="0"/>
                <a:ea typeface="Roboto Mono" pitchFamily="2" charset="0"/>
              </a:rPr>
              <a:t>.csv</a:t>
            </a:r>
            <a:r>
              <a:rPr lang="en-US" sz="3600" spc="107" dirty="0">
                <a:solidFill>
                  <a:srgbClr val="000000"/>
                </a:solidFill>
                <a:latin typeface="Gidole" panose="02000503000000000000" pitchFamily="50" charset="0"/>
              </a:rPr>
              <a:t> files</a:t>
            </a: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rPr>
              <a:t>SQL Server &amp; other relational databases</a:t>
            </a: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rPr>
              <a:t>XML, HTML &amp; Web data</a:t>
            </a:r>
            <a:br>
              <a:rPr lang="en-US" sz="2667" spc="107" dirty="0">
                <a:solidFill>
                  <a:srgbClr val="000000"/>
                </a:solidFill>
                <a:latin typeface="Gidole" panose="02000503000000000000" pitchFamily="50" charset="0"/>
              </a:rPr>
            </a:br>
            <a:endParaRPr lang="en-US" sz="2667" spc="107" dirty="0">
              <a:solidFill>
                <a:srgbClr val="000000"/>
              </a:solidFill>
              <a:latin typeface="Gidole" panose="02000503000000000000" pitchFamily="50" charset="0"/>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6096000" y="1803400"/>
            <a:ext cx="5384158" cy="3000821"/>
          </a:xfrm>
          <a:prstGeom prst="rect">
            <a:avLst/>
          </a:prstGeom>
        </p:spPr>
        <p:txBody>
          <a:bodyPr wrap="square" lIns="0" tIns="0" rIns="0" bIns="0" rtlCol="0" anchor="t">
            <a:spAutoFit/>
          </a:bodyPr>
          <a:lstStyle/>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rPr>
              <a:t>SharePoint</a:t>
            </a: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rPr>
              <a:t>Hadoop</a:t>
            </a: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spc="107" dirty="0" err="1">
                <a:solidFill>
                  <a:srgbClr val="000000"/>
                </a:solidFill>
                <a:latin typeface="Gidole" panose="02000503000000000000" pitchFamily="50" charset="0"/>
              </a:rPr>
              <a:t>oData</a:t>
            </a: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i="1" spc="107" dirty="0">
                <a:solidFill>
                  <a:srgbClr val="000000"/>
                </a:solidFill>
                <a:latin typeface="Gidole" panose="02000503000000000000" pitchFamily="50" charset="0"/>
              </a:rPr>
              <a:t>Combinations of the above…</a:t>
            </a:r>
            <a:br>
              <a:rPr lang="en-US" sz="2667" i="1" spc="107" dirty="0">
                <a:solidFill>
                  <a:srgbClr val="000000"/>
                </a:solidFill>
                <a:latin typeface="Gidole" panose="02000503000000000000" pitchFamily="50" charset="0"/>
              </a:rPr>
            </a:br>
            <a:endParaRPr lang="en-US" sz="2667" i="1" spc="107"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14243" y="3419649"/>
            <a:ext cx="12323555" cy="3438351"/>
          </a:xfrm>
          <a:prstGeom prst="rect">
            <a:avLst/>
          </a:prstGeom>
          <a:solidFill>
            <a:srgbClr val="CF3338"/>
          </a:solidFill>
        </p:spPr>
      </p:sp>
      <p:grpSp>
        <p:nvGrpSpPr>
          <p:cNvPr id="4" name="Group 4"/>
          <p:cNvGrpSpPr/>
          <p:nvPr/>
        </p:nvGrpSpPr>
        <p:grpSpPr>
          <a:xfrm>
            <a:off x="-12570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384801" y="176372"/>
            <a:ext cx="6603999" cy="2308324"/>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1" y="0"/>
            <a:ext cx="5191591" cy="345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1948617" y="479998"/>
            <a:ext cx="8636000" cy="537792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1931684" y="6172200"/>
            <a:ext cx="7010400" cy="584775"/>
          </a:xfrm>
          <a:prstGeom prst="rect">
            <a:avLst/>
          </a:prstGeom>
          <a:noFill/>
        </p:spPr>
        <p:txBody>
          <a:bodyPr wrap="square" rtlCol="0">
            <a:spAutoFit/>
          </a:bodyPr>
          <a:lstStyle/>
          <a:p>
            <a:r>
              <a:rPr lang="en-US" sz="1600" dirty="0">
                <a:latin typeface="Gidole" panose="02000503000000000000" pitchFamily="50" charset="0"/>
                <a:hlinkClick r:id="rId5"/>
              </a:rPr>
              <a:t>https://www.masterdataanalysis.com/ms-excel/analyzing-50-million-records-excel/</a:t>
            </a:r>
            <a:r>
              <a:rPr lang="en-US" sz="16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7569200" cy="1200329"/>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File: </a:t>
            </a:r>
            <a:r>
              <a:rPr lang="en-US" sz="2400" i="1" dirty="0">
                <a:latin typeface="Roboto Mono" pitchFamily="2" charset="0"/>
                <a:ea typeface="Roboto Mono" pitchFamily="2" charset="0"/>
              </a:rPr>
              <a:t>wholesale-customers.xlsx</a:t>
            </a:r>
          </a:p>
          <a:p>
            <a:pPr marL="381019" indent="-381019">
              <a:buFont typeface="Arial" panose="020B0604020202020204" pitchFamily="34" charset="0"/>
              <a:buChar char="•"/>
            </a:pPr>
            <a:r>
              <a:rPr lang="en-US" sz="2400" dirty="0">
                <a:latin typeface="Gidole" panose="02000503000000000000" pitchFamily="50" charset="0"/>
                <a:ea typeface="Roboto Mono" pitchFamily="2" charset="0"/>
              </a:rPr>
              <a:t>How would you make this data “PivotTable-ready?”</a:t>
            </a:r>
          </a:p>
          <a:p>
            <a:pPr marL="381019" indent="-381019">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6" name="Picture 5">
            <a:extLst>
              <a:ext uri="{FF2B5EF4-FFF2-40B4-BE49-F238E27FC236}">
                <a16:creationId xmlns:a16="http://schemas.microsoft.com/office/drawing/2014/main" id="{C4B813BD-696B-4A12-91AC-940AFF814005}"/>
              </a:ext>
            </a:extLst>
          </p:cNvPr>
          <p:cNvPicPr>
            <a:picLocks noChangeAspect="1"/>
          </p:cNvPicPr>
          <p:nvPr/>
        </p:nvPicPr>
        <p:blipFill>
          <a:blip r:embed="rId5"/>
          <a:stretch>
            <a:fillRect/>
          </a:stretch>
        </p:blipFill>
        <p:spPr>
          <a:xfrm>
            <a:off x="2387600" y="150584"/>
            <a:ext cx="7823200" cy="6575373"/>
          </a:xfrm>
          <a:prstGeom prst="rect">
            <a:avLst/>
          </a:prstGeom>
        </p:spPr>
      </p:pic>
    </p:spTree>
    <p:extLst>
      <p:ext uri="{BB962C8B-B14F-4D97-AF65-F5344CB8AC3E}">
        <p14:creationId xmlns:p14="http://schemas.microsoft.com/office/powerpoint/2010/main" val="2944211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3555484" y="1193105"/>
            <a:ext cx="5854184" cy="5403863"/>
          </a:xfrm>
          <a:prstGeom prst="rect">
            <a:avLst/>
          </a:prstGeom>
        </p:spPr>
      </p:pic>
      <p:pic>
        <p:nvPicPr>
          <p:cNvPr id="8" name="Picture 8"/>
          <p:cNvPicPr>
            <a:picLocks noChangeAspect="1"/>
          </p:cNvPicPr>
          <p:nvPr/>
        </p:nvPicPr>
        <p:blipFill>
          <a:blip r:embed="rId4"/>
          <a:srcRect/>
          <a:stretch>
            <a:fillRect/>
          </a:stretch>
        </p:blipFill>
        <p:spPr>
          <a:xfrm>
            <a:off x="10972800" y="-66052"/>
            <a:ext cx="1337189" cy="980327"/>
          </a:xfrm>
          <a:prstGeom prst="rect">
            <a:avLst/>
          </a:prstGeom>
        </p:spPr>
      </p:pic>
      <p:sp>
        <p:nvSpPr>
          <p:cNvPr id="9" name="TextBox 9"/>
          <p:cNvSpPr txBox="1"/>
          <p:nvPr/>
        </p:nvSpPr>
        <p:spPr>
          <a:xfrm>
            <a:off x="805996" y="386559"/>
            <a:ext cx="62552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145239" y="6451397"/>
            <a:ext cx="6096000" cy="379656"/>
          </a:xfrm>
          <a:prstGeom prst="rect">
            <a:avLst/>
          </a:prstGeom>
          <a:noFill/>
        </p:spPr>
        <p:txBody>
          <a:bodyPr wrap="square" rtlCol="0">
            <a:spAutoFit/>
          </a:bodyPr>
          <a:lstStyle/>
          <a:p>
            <a:r>
              <a:rPr lang="en-US" sz="1867" dirty="0">
                <a:latin typeface="Gidole" panose="02000503000000000000" pitchFamily="50" charset="0"/>
                <a:hlinkClick r:id="rId6"/>
              </a:rPr>
              <a:t>http://vita.had.co.nz/papers/tidy-data.pdf</a:t>
            </a:r>
            <a:r>
              <a:rPr lang="en-US" sz="1867"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1"/>
            <a:ext cx="8585200" cy="913199"/>
          </a:xfrm>
          <a:prstGeom prst="rect">
            <a:avLst/>
          </a:prstGeom>
          <a:noFill/>
        </p:spPr>
        <p:txBody>
          <a:bodyPr wrap="square" rtlCol="0">
            <a:spAutoFit/>
          </a:bodyPr>
          <a:lstStyle/>
          <a:p>
            <a:r>
              <a:rPr lang="en-US" sz="2667" b="1" dirty="0">
                <a:latin typeface="Gidole" panose="02000503000000000000" pitchFamily="50" charset="0"/>
              </a:rPr>
              <a:t>Observation: </a:t>
            </a:r>
            <a:r>
              <a:rPr lang="en-US" sz="2667" dirty="0">
                <a:latin typeface="Gidole" panose="02000503000000000000" pitchFamily="50" charset="0"/>
              </a:rPr>
              <a:t>The unit that was measured</a:t>
            </a:r>
          </a:p>
          <a:p>
            <a:r>
              <a:rPr lang="en-US" sz="2667" b="1" dirty="0">
                <a:latin typeface="Gidole" panose="02000503000000000000" pitchFamily="50" charset="0"/>
              </a:rPr>
              <a:t>Variable: </a:t>
            </a:r>
            <a:r>
              <a:rPr lang="en-US" sz="2667"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0"/>
            <a:ext cx="8585200" cy="913199"/>
          </a:xfrm>
          <a:prstGeom prst="rect">
            <a:avLst/>
          </a:prstGeom>
          <a:noFill/>
        </p:spPr>
        <p:txBody>
          <a:bodyPr wrap="square" rtlCol="0">
            <a:spAutoFit/>
          </a:bodyPr>
          <a:lstStyle/>
          <a:p>
            <a:r>
              <a:rPr lang="en-US" sz="2667"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nvGraphicFramePr>
        <p:xfrm>
          <a:off x="2032000" y="2921000"/>
          <a:ext cx="8128000" cy="247904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176473509"/>
                    </a:ext>
                  </a:extLst>
                </a:gridCol>
                <a:gridCol w="4064000">
                  <a:extLst>
                    <a:ext uri="{9D8B030D-6E8A-4147-A177-3AD203B41FA5}">
                      <a16:colId xmlns:a16="http://schemas.microsoft.com/office/drawing/2014/main" val="1904879231"/>
                    </a:ext>
                  </a:extLst>
                </a:gridCol>
              </a:tblGrid>
              <a:tr h="955040">
                <a:tc>
                  <a:txBody>
                    <a:bodyPr/>
                    <a:lstStyle/>
                    <a:p>
                      <a:r>
                        <a:rPr lang="en-US" sz="2900" b="0" dirty="0">
                          <a:latin typeface="Gidole" panose="02000503000000000000" pitchFamily="50" charset="0"/>
                        </a:rPr>
                        <a:t>Attribute</a:t>
                      </a:r>
                    </a:p>
                  </a:txBody>
                  <a:tcPr marL="60960" marR="60960" marT="30480" marB="30480"/>
                </a:tc>
                <a:tc>
                  <a:txBody>
                    <a:bodyPr/>
                    <a:lstStyle/>
                    <a:p>
                      <a:r>
                        <a:rPr lang="en-US" sz="2900" b="0" dirty="0">
                          <a:latin typeface="Gidole" panose="02000503000000000000" pitchFamily="50" charset="0"/>
                        </a:rPr>
                        <a:t>Observation or variable? </a:t>
                      </a:r>
                    </a:p>
                  </a:txBody>
                  <a:tcPr marL="60960" marR="60960" marT="30480" marB="30480"/>
                </a:tc>
                <a:extLst>
                  <a:ext uri="{0D108BD9-81ED-4DB2-BD59-A6C34878D82A}">
                    <a16:rowId xmlns:a16="http://schemas.microsoft.com/office/drawing/2014/main" val="3541774429"/>
                  </a:ext>
                </a:extLst>
              </a:tr>
              <a:tr h="508000">
                <a:tc>
                  <a:txBody>
                    <a:bodyPr/>
                    <a:lstStyle/>
                    <a:p>
                      <a:r>
                        <a:rPr lang="en-US" sz="2900" b="0" dirty="0">
                          <a:latin typeface="Gidole" panose="02000503000000000000" pitchFamily="50" charset="0"/>
                        </a:rPr>
                        <a:t>Store #</a:t>
                      </a:r>
                    </a:p>
                  </a:txBody>
                  <a:tcPr marL="60960" marR="60960" marT="30480" marB="30480"/>
                </a:tc>
                <a:tc>
                  <a:txBody>
                    <a:bodyPr/>
                    <a:lstStyle/>
                    <a:p>
                      <a:endParaRPr lang="en-US" sz="2900" b="0">
                        <a:latin typeface="Gidole" panose="02000503000000000000" pitchFamily="50" charset="0"/>
                      </a:endParaRPr>
                    </a:p>
                  </a:txBody>
                  <a:tcPr marL="60960" marR="60960" marT="30480" marB="30480"/>
                </a:tc>
                <a:extLst>
                  <a:ext uri="{0D108BD9-81ED-4DB2-BD59-A6C34878D82A}">
                    <a16:rowId xmlns:a16="http://schemas.microsoft.com/office/drawing/2014/main" val="3549183342"/>
                  </a:ext>
                </a:extLst>
              </a:tr>
              <a:tr h="508000">
                <a:tc>
                  <a:txBody>
                    <a:bodyPr/>
                    <a:lstStyle/>
                    <a:p>
                      <a:r>
                        <a:rPr lang="en-US" sz="2900" b="0" dirty="0">
                          <a:latin typeface="Gidole" panose="02000503000000000000" pitchFamily="50" charset="0"/>
                        </a:rPr>
                        <a:t>Month</a:t>
                      </a:r>
                    </a:p>
                  </a:txBody>
                  <a:tcPr marL="60960" marR="60960" marT="30480" marB="30480"/>
                </a:tc>
                <a:tc>
                  <a:txBody>
                    <a:bodyPr/>
                    <a:lstStyle/>
                    <a:p>
                      <a:endParaRPr lang="en-US" sz="2900" b="0">
                        <a:latin typeface="Gidole" panose="02000503000000000000" pitchFamily="50" charset="0"/>
                      </a:endParaRPr>
                    </a:p>
                  </a:txBody>
                  <a:tcPr marL="60960" marR="60960" marT="30480" marB="30480"/>
                </a:tc>
                <a:extLst>
                  <a:ext uri="{0D108BD9-81ED-4DB2-BD59-A6C34878D82A}">
                    <a16:rowId xmlns:a16="http://schemas.microsoft.com/office/drawing/2014/main" val="1665501883"/>
                  </a:ext>
                </a:extLst>
              </a:tr>
              <a:tr h="508000">
                <a:tc>
                  <a:txBody>
                    <a:bodyPr/>
                    <a:lstStyle/>
                    <a:p>
                      <a:r>
                        <a:rPr lang="en-US" sz="2900" b="0" dirty="0">
                          <a:latin typeface="Gidole" panose="02000503000000000000" pitchFamily="50" charset="0"/>
                        </a:rPr>
                        <a:t>Sales</a:t>
                      </a:r>
                    </a:p>
                  </a:txBody>
                  <a:tcPr marL="60960" marR="60960" marT="30480" marB="30480"/>
                </a:tc>
                <a:tc>
                  <a:txBody>
                    <a:bodyPr/>
                    <a:lstStyle/>
                    <a:p>
                      <a:endParaRPr lang="en-US" sz="2900" b="0" dirty="0">
                        <a:latin typeface="Gidole" panose="02000503000000000000" pitchFamily="50" charset="0"/>
                      </a:endParaRPr>
                    </a:p>
                  </a:txBody>
                  <a:tcPr marL="60960" marR="60960" marT="30480" marB="30480"/>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and unzip resources: </a:t>
            </a:r>
            <a:r>
              <a:rPr lang="en-US" sz="2800" dirty="0">
                <a:solidFill>
                  <a:srgbClr val="707070"/>
                </a:solidFill>
                <a:latin typeface="Pragmatica" panose="020B0403040502020204" pitchFamily="34" charset="0"/>
                <a:hlinkClick r:id="rId4"/>
              </a:rPr>
              <a:t>https://github.com/stringfestdata/python-for-excel-users-crash-course</a:t>
            </a:r>
            <a:r>
              <a:rPr lang="en-US" sz="2800" dirty="0">
                <a:solidFill>
                  <a:srgbClr val="707070"/>
                </a:solidFill>
                <a:latin typeface="Pragmatica" panose="020B0403040502020204" pitchFamily="34" charset="0"/>
              </a:rPr>
              <a:t>  </a:t>
            </a:r>
          </a:p>
        </p:txBody>
      </p:sp>
      <p:pic>
        <p:nvPicPr>
          <p:cNvPr id="4" name="Picture 3">
            <a:extLst>
              <a:ext uri="{FF2B5EF4-FFF2-40B4-BE49-F238E27FC236}">
                <a16:creationId xmlns:a16="http://schemas.microsoft.com/office/drawing/2014/main" id="{76BFA9A1-2CDE-4595-AA39-8F7510ACAF1F}"/>
              </a:ext>
            </a:extLst>
          </p:cNvPr>
          <p:cNvPicPr>
            <a:picLocks noChangeAspect="1"/>
          </p:cNvPicPr>
          <p:nvPr/>
        </p:nvPicPr>
        <p:blipFill>
          <a:blip r:embed="rId5"/>
          <a:stretch>
            <a:fillRect/>
          </a:stretch>
        </p:blipFill>
        <p:spPr>
          <a:xfrm>
            <a:off x="5705503" y="3457757"/>
            <a:ext cx="2646645" cy="1042617"/>
          </a:xfrm>
          <a:prstGeom prst="rect">
            <a:avLst/>
          </a:prstGeom>
        </p:spPr>
      </p:pic>
      <p:sp>
        <p:nvSpPr>
          <p:cNvPr id="7" name="TextBox 6">
            <a:extLst>
              <a:ext uri="{FF2B5EF4-FFF2-40B4-BE49-F238E27FC236}">
                <a16:creationId xmlns:a16="http://schemas.microsoft.com/office/drawing/2014/main" id="{EC182BCD-FB9B-4270-8C8C-52D893BD51E4}"/>
              </a:ext>
            </a:extLst>
          </p:cNvPr>
          <p:cNvSpPr txBox="1"/>
          <p:nvPr/>
        </p:nvSpPr>
        <p:spPr>
          <a:xfrm>
            <a:off x="2239085" y="3688698"/>
            <a:ext cx="3664381"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Follow along …. </a:t>
            </a:r>
            <a:r>
              <a:rPr lang="en-US" sz="2800" dirty="0">
                <a:solidFill>
                  <a:srgbClr val="707070"/>
                </a:solidFill>
                <a:latin typeface="Pragmatica" panose="020B0403040502020204" pitchFamily="34" charset="0"/>
                <a:sym typeface="Wingdings" panose="05000000000000000000" pitchFamily="2" charset="2"/>
              </a:rPr>
              <a:t></a:t>
            </a:r>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830029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0"/>
            <a:ext cx="8585200" cy="913199"/>
          </a:xfrm>
          <a:prstGeom prst="rect">
            <a:avLst/>
          </a:prstGeom>
          <a:noFill/>
        </p:spPr>
        <p:txBody>
          <a:bodyPr wrap="square" rtlCol="0">
            <a:spAutoFit/>
          </a:bodyPr>
          <a:lstStyle/>
          <a:p>
            <a:r>
              <a:rPr lang="en-US" sz="2667"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nvGraphicFramePr>
        <p:xfrm>
          <a:off x="2032000" y="2921000"/>
          <a:ext cx="8128000" cy="247904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176473509"/>
                    </a:ext>
                  </a:extLst>
                </a:gridCol>
                <a:gridCol w="4064000">
                  <a:extLst>
                    <a:ext uri="{9D8B030D-6E8A-4147-A177-3AD203B41FA5}">
                      <a16:colId xmlns:a16="http://schemas.microsoft.com/office/drawing/2014/main" val="1904879231"/>
                    </a:ext>
                  </a:extLst>
                </a:gridCol>
              </a:tblGrid>
              <a:tr h="955040">
                <a:tc>
                  <a:txBody>
                    <a:bodyPr/>
                    <a:lstStyle/>
                    <a:p>
                      <a:r>
                        <a:rPr lang="en-US" sz="2900" b="0" dirty="0">
                          <a:latin typeface="Gidole" panose="02000503000000000000" pitchFamily="50" charset="0"/>
                        </a:rPr>
                        <a:t>Attribute</a:t>
                      </a:r>
                    </a:p>
                  </a:txBody>
                  <a:tcPr marL="60960" marR="60960" marT="30480" marB="30480"/>
                </a:tc>
                <a:tc>
                  <a:txBody>
                    <a:bodyPr/>
                    <a:lstStyle/>
                    <a:p>
                      <a:r>
                        <a:rPr lang="en-US" sz="2900" b="0" dirty="0">
                          <a:latin typeface="Gidole" panose="02000503000000000000" pitchFamily="50" charset="0"/>
                        </a:rPr>
                        <a:t>Observation or variable? </a:t>
                      </a:r>
                    </a:p>
                  </a:txBody>
                  <a:tcPr marL="60960" marR="60960" marT="30480" marB="30480"/>
                </a:tc>
                <a:extLst>
                  <a:ext uri="{0D108BD9-81ED-4DB2-BD59-A6C34878D82A}">
                    <a16:rowId xmlns:a16="http://schemas.microsoft.com/office/drawing/2014/main" val="3541774429"/>
                  </a:ext>
                </a:extLst>
              </a:tr>
              <a:tr h="508000">
                <a:tc>
                  <a:txBody>
                    <a:bodyPr/>
                    <a:lstStyle/>
                    <a:p>
                      <a:r>
                        <a:rPr lang="en-US" sz="2900" b="0" dirty="0">
                          <a:latin typeface="Gidole" panose="02000503000000000000" pitchFamily="50" charset="0"/>
                        </a:rPr>
                        <a:t>Store #</a:t>
                      </a:r>
                    </a:p>
                  </a:txBody>
                  <a:tcPr marL="60960" marR="60960" marT="30480" marB="30480"/>
                </a:tc>
                <a:tc>
                  <a:txBody>
                    <a:bodyPr/>
                    <a:lstStyle/>
                    <a:p>
                      <a:r>
                        <a:rPr lang="en-US" sz="2900" b="0" dirty="0">
                          <a:latin typeface="Gidole" panose="02000503000000000000" pitchFamily="50" charset="0"/>
                        </a:rPr>
                        <a:t>Observation</a:t>
                      </a:r>
                    </a:p>
                  </a:txBody>
                  <a:tcPr marL="60960" marR="60960" marT="30480" marB="30480"/>
                </a:tc>
                <a:extLst>
                  <a:ext uri="{0D108BD9-81ED-4DB2-BD59-A6C34878D82A}">
                    <a16:rowId xmlns:a16="http://schemas.microsoft.com/office/drawing/2014/main" val="3549183342"/>
                  </a:ext>
                </a:extLst>
              </a:tr>
              <a:tr h="508000">
                <a:tc>
                  <a:txBody>
                    <a:bodyPr/>
                    <a:lstStyle/>
                    <a:p>
                      <a:r>
                        <a:rPr lang="en-US" sz="2900" b="0" dirty="0">
                          <a:latin typeface="Gidole" panose="02000503000000000000" pitchFamily="50" charset="0"/>
                        </a:rPr>
                        <a:t>Month</a:t>
                      </a:r>
                    </a:p>
                  </a:txBody>
                  <a:tcPr marL="60960" marR="60960" marT="30480" marB="30480"/>
                </a:tc>
                <a:tc>
                  <a:txBody>
                    <a:bodyPr/>
                    <a:lstStyle/>
                    <a:p>
                      <a:r>
                        <a:rPr lang="en-US" sz="2900" b="0" dirty="0">
                          <a:latin typeface="Gidole" panose="02000503000000000000" pitchFamily="50" charset="0"/>
                        </a:rPr>
                        <a:t>Observation</a:t>
                      </a:r>
                    </a:p>
                  </a:txBody>
                  <a:tcPr marL="60960" marR="60960" marT="30480" marB="30480"/>
                </a:tc>
                <a:extLst>
                  <a:ext uri="{0D108BD9-81ED-4DB2-BD59-A6C34878D82A}">
                    <a16:rowId xmlns:a16="http://schemas.microsoft.com/office/drawing/2014/main" val="1665501883"/>
                  </a:ext>
                </a:extLst>
              </a:tr>
              <a:tr h="508000">
                <a:tc>
                  <a:txBody>
                    <a:bodyPr/>
                    <a:lstStyle/>
                    <a:p>
                      <a:r>
                        <a:rPr lang="en-US" sz="2900" b="0" dirty="0">
                          <a:latin typeface="Gidole" panose="02000503000000000000" pitchFamily="50" charset="0"/>
                        </a:rPr>
                        <a:t>Sales</a:t>
                      </a:r>
                    </a:p>
                  </a:txBody>
                  <a:tcPr marL="60960" marR="60960" marT="30480" marB="30480"/>
                </a:tc>
                <a:tc>
                  <a:txBody>
                    <a:bodyPr/>
                    <a:lstStyle/>
                    <a:p>
                      <a:r>
                        <a:rPr lang="en-US" sz="2900" b="0" dirty="0">
                          <a:latin typeface="Gidole" panose="02000503000000000000" pitchFamily="50" charset="0"/>
                        </a:rPr>
                        <a:t>Variable</a:t>
                      </a:r>
                    </a:p>
                  </a:txBody>
                  <a:tcPr marL="60960" marR="60960" marT="30480" marB="30480"/>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6" name="Picture 5">
            <a:extLst>
              <a:ext uri="{FF2B5EF4-FFF2-40B4-BE49-F238E27FC236}">
                <a16:creationId xmlns:a16="http://schemas.microsoft.com/office/drawing/2014/main" id="{001D856E-4016-44BC-BEEC-6F8D6F0D67C4}"/>
              </a:ext>
            </a:extLst>
          </p:cNvPr>
          <p:cNvPicPr>
            <a:picLocks noChangeAspect="1"/>
          </p:cNvPicPr>
          <p:nvPr/>
        </p:nvPicPr>
        <p:blipFill>
          <a:blip r:embed="rId5"/>
          <a:stretch>
            <a:fillRect/>
          </a:stretch>
        </p:blipFill>
        <p:spPr>
          <a:xfrm>
            <a:off x="1473200" y="1397000"/>
            <a:ext cx="8967490" cy="4779837"/>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r>
              <a:rPr lang="en-US" sz="2667" dirty="0">
                <a:latin typeface="Gidole" panose="02000503000000000000" pitchFamily="50" charset="0"/>
              </a:rPr>
              <a:t>How would we tidy this dataset? </a:t>
            </a:r>
          </a:p>
          <a:p>
            <a:r>
              <a:rPr lang="en-US" sz="2667" i="1" dirty="0">
                <a:latin typeface="Gidole" panose="02000503000000000000" pitchFamily="50" charset="0"/>
              </a:rPr>
              <a:t>(Don’t do, just think)</a:t>
            </a:r>
            <a:r>
              <a:rPr lang="en-US" sz="2667"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6248401" y="279400"/>
            <a:ext cx="4999063" cy="6007089"/>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8535716" y="310188"/>
            <a:ext cx="3034725" cy="61364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8229600" y="635000"/>
            <a:ext cx="0" cy="5541837"/>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4734488-D2DD-4910-AD40-BC5E44FB6F6A}"/>
              </a:ext>
            </a:extLst>
          </p:cNvPr>
          <p:cNvPicPr>
            <a:picLocks noChangeAspect="1"/>
          </p:cNvPicPr>
          <p:nvPr/>
        </p:nvPicPr>
        <p:blipFill>
          <a:blip r:embed="rId6"/>
          <a:stretch>
            <a:fillRect/>
          </a:stretch>
        </p:blipFill>
        <p:spPr>
          <a:xfrm>
            <a:off x="1422401" y="1217957"/>
            <a:ext cx="4213667" cy="5063324"/>
          </a:xfrm>
          <a:prstGeom prst="rect">
            <a:avLst/>
          </a:prstGeom>
        </p:spPr>
      </p:pic>
    </p:spTree>
    <p:extLst>
      <p:ext uri="{BB962C8B-B14F-4D97-AF65-F5344CB8AC3E}">
        <p14:creationId xmlns:p14="http://schemas.microsoft.com/office/powerpoint/2010/main" val="2013169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r>
              <a:rPr lang="en-US" sz="2667" dirty="0">
                <a:latin typeface="Gidole" panose="02000503000000000000" pitchFamily="50" charset="0"/>
              </a:rPr>
              <a:t>How would we tidy this dataset? </a:t>
            </a:r>
          </a:p>
          <a:p>
            <a:r>
              <a:rPr lang="en-US" sz="2667" i="1" dirty="0">
                <a:latin typeface="Gidole" panose="02000503000000000000" pitchFamily="50" charset="0"/>
              </a:rPr>
              <a:t>(Don’t do, just think)</a:t>
            </a:r>
            <a:r>
              <a:rPr lang="en-US" sz="2667"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5769166" y="1217958"/>
            <a:ext cx="5210438" cy="4072623"/>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7641" y="43608"/>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7264400" y="603811"/>
            <a:ext cx="0" cy="5541837"/>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7737372" y="306530"/>
            <a:ext cx="3893388" cy="6136401"/>
          </a:xfrm>
          <a:prstGeom prst="rect">
            <a:avLst/>
          </a:prstGeom>
        </p:spPr>
      </p:pic>
      <p:pic>
        <p:nvPicPr>
          <p:cNvPr id="10" name="Picture 9">
            <a:extLst>
              <a:ext uri="{FF2B5EF4-FFF2-40B4-BE49-F238E27FC236}">
                <a16:creationId xmlns:a16="http://schemas.microsoft.com/office/drawing/2014/main" id="{326C716D-47F4-43A4-80AB-38AD71E28C6C}"/>
              </a:ext>
            </a:extLst>
          </p:cNvPr>
          <p:cNvPicPr>
            <a:picLocks noChangeAspect="1"/>
          </p:cNvPicPr>
          <p:nvPr/>
        </p:nvPicPr>
        <p:blipFill>
          <a:blip r:embed="rId6"/>
          <a:stretch>
            <a:fillRect/>
          </a:stretch>
        </p:blipFill>
        <p:spPr>
          <a:xfrm>
            <a:off x="546316" y="1752601"/>
            <a:ext cx="5210438" cy="4072623"/>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36387"/>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675440" y="177800"/>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star.xlsx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Load into Power Query</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Explore via Data Preview</a:t>
            </a:r>
          </a:p>
          <a:p>
            <a:pPr marL="381019" indent="-381019">
              <a:buFont typeface="Arial" panose="020B0604020202020204" pitchFamily="34" charset="0"/>
              <a:buChar char="•"/>
            </a:pPr>
            <a:r>
              <a:rPr lang="en-US" sz="2667" i="1" dirty="0">
                <a:latin typeface="Gidole" panose="02000503000000000000" pitchFamily="50" charset="0"/>
                <a:ea typeface="Roboto Mono" pitchFamily="2" charset="0"/>
              </a:rPr>
              <a:t>Refer to demo notes</a:t>
            </a:r>
          </a:p>
        </p:txBody>
      </p:sp>
    </p:spTree>
    <p:extLst>
      <p:ext uri="{BB962C8B-B14F-4D97-AF65-F5344CB8AC3E}">
        <p14:creationId xmlns:p14="http://schemas.microsoft.com/office/powerpoint/2010/main" val="1901009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computers.xlsx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Load into Power Query</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Explore via Data Preview</a:t>
            </a:r>
          </a:p>
          <a:p>
            <a:pPr marL="381019" indent="-381019">
              <a:buFont typeface="Arial" panose="020B0604020202020204" pitchFamily="34" charset="0"/>
              <a:buChar char="•"/>
            </a:pPr>
            <a:r>
              <a:rPr lang="en-US" sz="2667"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45738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72579"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office-rsvps.xlsx</a:t>
            </a:r>
          </a:p>
        </p:txBody>
      </p:sp>
    </p:spTree>
    <p:extLst>
      <p:ext uri="{BB962C8B-B14F-4D97-AF65-F5344CB8AC3E}">
        <p14:creationId xmlns:p14="http://schemas.microsoft.com/office/powerpoint/2010/main" val="737950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17527"/>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state-populations.xlsx</a:t>
            </a:r>
          </a:p>
          <a:p>
            <a:endParaRPr lang="en-US" sz="2667" dirty="0">
              <a:latin typeface="Roboto Mono" pitchFamily="2" charset="0"/>
              <a:ea typeface="Roboto Mono" pitchFamily="2" charset="0"/>
            </a:endParaRPr>
          </a:p>
          <a:p>
            <a:r>
              <a:rPr lang="en-US" sz="2667" dirty="0">
                <a:latin typeface="Gidole" panose="02000503000000000000" pitchFamily="50" charset="0"/>
                <a:ea typeface="Roboto Mono" pitchFamily="2" charset="0"/>
              </a:rPr>
              <a:t>Worksheet: </a:t>
            </a:r>
            <a:r>
              <a:rPr lang="en-US" sz="2667" dirty="0">
                <a:latin typeface="Consolas" panose="020B0609020204030204" pitchFamily="49" charset="0"/>
                <a:ea typeface="Roboto Mono" pitchFamily="2" charset="0"/>
              </a:rPr>
              <a:t>states</a:t>
            </a:r>
          </a:p>
          <a:p>
            <a:pPr marL="495325" indent="-495325">
              <a:buFont typeface="+mj-lt"/>
              <a:buAutoNum type="arabicPeriod"/>
            </a:pPr>
            <a:r>
              <a:rPr lang="en-US" sz="2667" dirty="0">
                <a:latin typeface="Gidole" panose="02000503000000000000" pitchFamily="50" charset="0"/>
                <a:ea typeface="Roboto Mono" pitchFamily="2" charset="0"/>
              </a:rPr>
              <a:t>Name the query </a:t>
            </a:r>
            <a:r>
              <a:rPr lang="en-US" sz="2667" dirty="0">
                <a:latin typeface="Roboto Mono" pitchFamily="2" charset="0"/>
                <a:ea typeface="Roboto Mono" pitchFamily="2" charset="0"/>
              </a:rPr>
              <a:t>State populations</a:t>
            </a:r>
            <a:r>
              <a:rPr lang="en-US" sz="2667" dirty="0">
                <a:latin typeface="Gidole" panose="02000503000000000000" pitchFamily="50" charset="0"/>
                <a:ea typeface="Roboto Mono" pitchFamily="2" charset="0"/>
              </a:rPr>
              <a:t>.</a:t>
            </a:r>
          </a:p>
          <a:p>
            <a:pPr marL="495325" indent="-495325">
              <a:buFont typeface="+mj-lt"/>
              <a:buAutoNum type="arabicPeriod"/>
            </a:pPr>
            <a:r>
              <a:rPr lang="en-US" sz="2667" dirty="0">
                <a:latin typeface="Gidole" panose="02000503000000000000" pitchFamily="50" charset="0"/>
                <a:ea typeface="Roboto Mono" pitchFamily="2" charset="0"/>
              </a:rPr>
              <a:t>Remove the </a:t>
            </a:r>
            <a:r>
              <a:rPr lang="en-US" sz="2667" dirty="0">
                <a:latin typeface="Roboto Mono" pitchFamily="2" charset="0"/>
                <a:ea typeface="Roboto Mono" pitchFamily="2" charset="0"/>
              </a:rPr>
              <a:t>United States</a:t>
            </a:r>
            <a:r>
              <a:rPr lang="en-US" sz="2667" dirty="0">
                <a:latin typeface="Gidole" panose="02000503000000000000" pitchFamily="50" charset="0"/>
                <a:ea typeface="Roboto Mono" pitchFamily="2" charset="0"/>
              </a:rPr>
              <a:t> row from the data.</a:t>
            </a:r>
          </a:p>
          <a:p>
            <a:pPr marL="495325" indent="-495325">
              <a:buFont typeface="+mj-lt"/>
              <a:buAutoNum type="arabicPeriod"/>
            </a:pPr>
            <a:r>
              <a:rPr lang="en-US" sz="2667" dirty="0">
                <a:latin typeface="Gidole" panose="02000503000000000000" pitchFamily="50" charset="0"/>
                <a:ea typeface="Roboto Mono" pitchFamily="2" charset="0"/>
              </a:rPr>
              <a:t>Fill down blanks on the </a:t>
            </a:r>
            <a:r>
              <a:rPr lang="en-US" sz="2667" dirty="0">
                <a:latin typeface="Roboto Mono" pitchFamily="2" charset="0"/>
                <a:ea typeface="Roboto Mono" pitchFamily="2" charset="0"/>
              </a:rPr>
              <a:t>Region</a:t>
            </a:r>
            <a:r>
              <a:rPr lang="en-US" sz="2667" dirty="0">
                <a:latin typeface="Gidole" panose="02000503000000000000" pitchFamily="50" charset="0"/>
                <a:ea typeface="Roboto Mono" pitchFamily="2" charset="0"/>
              </a:rPr>
              <a:t> and </a:t>
            </a:r>
            <a:r>
              <a:rPr lang="en-US" sz="2667" dirty="0">
                <a:latin typeface="Roboto Mono" pitchFamily="2" charset="0"/>
                <a:ea typeface="Roboto Mono" pitchFamily="2" charset="0"/>
              </a:rPr>
              <a:t>Division</a:t>
            </a:r>
            <a:r>
              <a:rPr lang="en-US" sz="2667" dirty="0">
                <a:latin typeface="Gidole" panose="02000503000000000000" pitchFamily="50" charset="0"/>
                <a:ea typeface="Roboto Mono" pitchFamily="2" charset="0"/>
              </a:rPr>
              <a:t> columns</a:t>
            </a:r>
          </a:p>
          <a:p>
            <a:pPr marL="495325" indent="-495325">
              <a:buFont typeface="+mj-lt"/>
              <a:buAutoNum type="arabicPeriod"/>
            </a:pPr>
            <a:r>
              <a:rPr lang="en-US" sz="2667" dirty="0">
                <a:latin typeface="Gidole" panose="02000503000000000000" pitchFamily="50" charset="0"/>
                <a:ea typeface="Roboto Mono" pitchFamily="2" charset="0"/>
              </a:rPr>
              <a:t>Sort by </a:t>
            </a:r>
            <a:r>
              <a:rPr lang="en-US" sz="2667" dirty="0">
                <a:latin typeface="Roboto Mono" pitchFamily="2" charset="0"/>
                <a:ea typeface="Roboto Mono" pitchFamily="2" charset="0"/>
              </a:rPr>
              <a:t>Population</a:t>
            </a:r>
            <a:r>
              <a:rPr lang="en-US" sz="2667" dirty="0">
                <a:latin typeface="Gidole" panose="02000503000000000000" pitchFamily="50" charset="0"/>
                <a:ea typeface="Roboto Mono" pitchFamily="2" charset="0"/>
              </a:rPr>
              <a:t> from high to low</a:t>
            </a:r>
          </a:p>
          <a:p>
            <a:pPr marL="495325" indent="-495325">
              <a:buFont typeface="+mj-lt"/>
              <a:buAutoNum type="arabicPeriod"/>
            </a:pPr>
            <a:r>
              <a:rPr lang="en-US" sz="2667" dirty="0">
                <a:latin typeface="Gidole" panose="02000503000000000000" pitchFamily="50" charset="0"/>
                <a:ea typeface="Roboto Mono" pitchFamily="2" charset="0"/>
              </a:rPr>
              <a:t>Load results into a PivotTable</a:t>
            </a:r>
          </a:p>
          <a:p>
            <a:pPr marL="495325" indent="-495325">
              <a:buFont typeface="+mj-lt"/>
              <a:buAutoNum type="arabicPeriod"/>
            </a:pPr>
            <a:endParaRPr lang="en-US" sz="2667" dirty="0">
              <a:latin typeface="Gidole" panose="02000503000000000000" pitchFamily="50" charset="0"/>
              <a:ea typeface="Roboto Mono" pitchFamily="2" charset="0"/>
            </a:endParaRPr>
          </a:p>
          <a:p>
            <a:r>
              <a:rPr lang="en-US" sz="2667" dirty="0">
                <a:latin typeface="Gidole" panose="02000503000000000000" pitchFamily="50" charset="0"/>
                <a:ea typeface="Roboto Mono" pitchFamily="2" charset="0"/>
              </a:rPr>
              <a:t>Worksheet: </a:t>
            </a:r>
            <a:r>
              <a:rPr lang="en-US" sz="2667" dirty="0" err="1">
                <a:latin typeface="Consolas" panose="020B0609020204030204" pitchFamily="49" charset="0"/>
                <a:ea typeface="Roboto Mono" pitchFamily="2" charset="0"/>
              </a:rPr>
              <a:t>midwest_cities</a:t>
            </a:r>
            <a:endParaRPr lang="en-US" sz="2667" dirty="0">
              <a:latin typeface="Consolas" panose="020B0609020204030204" pitchFamily="49" charset="0"/>
              <a:ea typeface="Roboto Mono" pitchFamily="2" charset="0"/>
            </a:endParaRPr>
          </a:p>
          <a:p>
            <a:r>
              <a:rPr lang="en-US" sz="2667" dirty="0">
                <a:latin typeface="Gidole" panose="02000503000000000000" pitchFamily="50" charset="0"/>
                <a:ea typeface="Roboto Mono" pitchFamily="2" charset="0"/>
              </a:rPr>
              <a:t>1. Convert this data into a table where each city is in its own row. </a:t>
            </a:r>
          </a:p>
        </p:txBody>
      </p:sp>
    </p:spTree>
    <p:extLst>
      <p:ext uri="{BB962C8B-B14F-4D97-AF65-F5344CB8AC3E}">
        <p14:creationId xmlns:p14="http://schemas.microsoft.com/office/powerpoint/2010/main" val="3177822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3375796"/>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orders.xlsx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Convert the </a:t>
            </a:r>
            <a:r>
              <a:rPr lang="en-US" sz="2667" dirty="0">
                <a:latin typeface="Roboto Mono" pitchFamily="2" charset="0"/>
                <a:ea typeface="Roboto Mono" pitchFamily="2" charset="0"/>
              </a:rPr>
              <a:t>Date</a:t>
            </a:r>
            <a:r>
              <a:rPr lang="en-US" sz="2667" dirty="0">
                <a:latin typeface="Gidole" panose="02000503000000000000" pitchFamily="50" charset="0"/>
                <a:ea typeface="Roboto Mono" pitchFamily="2" charset="0"/>
              </a:rPr>
              <a:t> column to a month data type.</a:t>
            </a:r>
          </a:p>
          <a:p>
            <a:pPr marL="495325" indent="-495325">
              <a:buFont typeface="+mj-lt"/>
              <a:buAutoNum type="arabicPeriod"/>
            </a:pPr>
            <a:r>
              <a:rPr lang="en-US" sz="2667" dirty="0">
                <a:latin typeface="Gidole" panose="02000503000000000000" pitchFamily="50" charset="0"/>
                <a:ea typeface="Roboto Mono" pitchFamily="2" charset="0"/>
              </a:rPr>
              <a:t>Convert the </a:t>
            </a:r>
            <a:r>
              <a:rPr lang="en-US" sz="2667" dirty="0">
                <a:latin typeface="Roboto Mono" pitchFamily="2" charset="0"/>
                <a:ea typeface="Roboto Mono" pitchFamily="2" charset="0"/>
              </a:rPr>
              <a:t>Account</a:t>
            </a:r>
            <a:r>
              <a:rPr lang="en-US" sz="2667" dirty="0">
                <a:latin typeface="Gidole" panose="02000503000000000000" pitchFamily="50" charset="0"/>
                <a:ea typeface="Roboto Mono" pitchFamily="2" charset="0"/>
              </a:rPr>
              <a:t> column to proper case.</a:t>
            </a:r>
          </a:p>
          <a:p>
            <a:pPr marL="495325" indent="-495325">
              <a:buFont typeface="+mj-lt"/>
              <a:buAutoNum type="arabicPeriod"/>
            </a:pPr>
            <a:r>
              <a:rPr lang="en-US" sz="2667" dirty="0">
                <a:latin typeface="Gidole" panose="02000503000000000000" pitchFamily="50" charset="0"/>
                <a:ea typeface="Roboto Mono" pitchFamily="2" charset="0"/>
              </a:rPr>
              <a:t>Split the </a:t>
            </a:r>
            <a:r>
              <a:rPr lang="en-US" sz="2667" dirty="0">
                <a:latin typeface="Roboto Mono" pitchFamily="2" charset="0"/>
                <a:ea typeface="Roboto Mono" pitchFamily="2" charset="0"/>
              </a:rPr>
              <a:t>Opportunity</a:t>
            </a:r>
            <a:r>
              <a:rPr lang="en-US" sz="2667" dirty="0">
                <a:latin typeface="Gidole" panose="02000503000000000000" pitchFamily="50" charset="0"/>
                <a:ea typeface="Roboto Mono" pitchFamily="2" charset="0"/>
              </a:rPr>
              <a:t> column into three columns:</a:t>
            </a:r>
          </a:p>
          <a:p>
            <a:pPr marL="800140" lvl="1" indent="-495325">
              <a:buFont typeface="+mj-lt"/>
              <a:buAutoNum type="alphaUcPeriod"/>
            </a:pPr>
            <a:r>
              <a:rPr lang="en-US" sz="2667" dirty="0">
                <a:latin typeface="Roboto Mono" pitchFamily="2" charset="0"/>
                <a:ea typeface="Roboto Mono" pitchFamily="2" charset="0"/>
              </a:rPr>
              <a:t>Vendor</a:t>
            </a:r>
          </a:p>
          <a:p>
            <a:pPr marL="800140" lvl="1" indent="-495325">
              <a:buFont typeface="+mj-lt"/>
              <a:buAutoNum type="alphaUcPeriod"/>
            </a:pPr>
            <a:r>
              <a:rPr lang="en-US" sz="2667" dirty="0">
                <a:latin typeface="Roboto Mono" pitchFamily="2" charset="0"/>
                <a:ea typeface="Roboto Mono" pitchFamily="2" charset="0"/>
              </a:rPr>
              <a:t>Status</a:t>
            </a:r>
          </a:p>
          <a:p>
            <a:pPr marL="800140" lvl="1" indent="-495325">
              <a:buFont typeface="+mj-lt"/>
              <a:buAutoNum type="alphaUcPeriod"/>
            </a:pPr>
            <a:r>
              <a:rPr lang="en-US" sz="2667" dirty="0">
                <a:latin typeface="Roboto Mono" pitchFamily="2"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Clean data in Excel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Analyze it in Excel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Script it all in Python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09584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wholesale-customers.xlsx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Tidy this data! </a:t>
            </a:r>
          </a:p>
          <a:p>
            <a:pPr marL="495325" indent="-495325">
              <a:buFont typeface="+mj-lt"/>
              <a:buAutoNum type="arabicPeriod"/>
            </a:pPr>
            <a:r>
              <a:rPr lang="en-US" sz="2667" dirty="0">
                <a:latin typeface="Gidole" panose="02000503000000000000" pitchFamily="50" charset="0"/>
                <a:ea typeface="Roboto Mono" pitchFamily="2" charset="0"/>
              </a:rPr>
              <a:t>Create a field calculating 10% of the sales called </a:t>
            </a:r>
            <a:r>
              <a:rPr lang="en-US" sz="2667"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Files: </a:t>
            </a:r>
            <a:r>
              <a:rPr lang="en-US" sz="2667" dirty="0">
                <a:latin typeface="Consolas" panose="020B0609020204030204" pitchFamily="49" charset="0"/>
                <a:ea typeface="Roboto Mono" pitchFamily="2" charset="0"/>
              </a:rPr>
              <a:t>oscars_yes.csv, oscars_no.csv</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Start with a blank Excel </a:t>
            </a:r>
            <a:r>
              <a:rPr lang="en-US" sz="2667" dirty="0" err="1">
                <a:latin typeface="Gidole" panose="02000503000000000000" pitchFamily="50" charset="0"/>
                <a:ea typeface="Roboto Mono" pitchFamily="2" charset="0"/>
              </a:rPr>
              <a:t>workboook</a:t>
            </a:r>
            <a:endParaRPr lang="en-US" sz="2667" dirty="0">
              <a:latin typeface="Gidole" panose="02000503000000000000" pitchFamily="50" charset="0"/>
              <a:ea typeface="Roboto Mono" pitchFamily="2" charset="0"/>
            </a:endParaRPr>
          </a:p>
        </p:txBody>
      </p:sp>
    </p:spTree>
    <p:extLst>
      <p:ext uri="{BB962C8B-B14F-4D97-AF65-F5344CB8AC3E}">
        <p14:creationId xmlns:p14="http://schemas.microsoft.com/office/powerpoint/2010/main" val="24281572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1323632"/>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hof_inducted.csv, hof_not_inducted.csv</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Append these tables</a:t>
            </a: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Append from a folder of files:</a:t>
            </a:r>
          </a:p>
          <a:p>
            <a:pPr marL="685834" lvl="1" indent="-381019">
              <a:buFont typeface="Arial" panose="020B0604020202020204" pitchFamily="34" charset="0"/>
              <a:buChar char="•"/>
            </a:pPr>
            <a:r>
              <a:rPr lang="en-US" sz="2667" dirty="0">
                <a:latin typeface="Gidole" panose="02000503000000000000" pitchFamily="50" charset="0"/>
              </a:rPr>
              <a:t>Folder: </a:t>
            </a:r>
            <a:r>
              <a:rPr lang="en-US" sz="2667" dirty="0">
                <a:latin typeface="Consolas" panose="020B0609020204030204" pitchFamily="49" charset="0"/>
                <a:ea typeface="Roboto Mono" pitchFamily="2" charset="0"/>
              </a:rPr>
              <a:t>state-populations</a:t>
            </a:r>
          </a:p>
        </p:txBody>
      </p:sp>
      <p:pic>
        <p:nvPicPr>
          <p:cNvPr id="3" name="Picture 2">
            <a:extLst>
              <a:ext uri="{FF2B5EF4-FFF2-40B4-BE49-F238E27FC236}">
                <a16:creationId xmlns:a16="http://schemas.microsoft.com/office/drawing/2014/main" id="{E5781672-03E7-4868-B3A4-6DF845DC7C89}"/>
              </a:ext>
            </a:extLst>
          </p:cNvPr>
          <p:cNvPicPr>
            <a:picLocks noChangeAspect="1"/>
          </p:cNvPicPr>
          <p:nvPr/>
        </p:nvPicPr>
        <p:blipFill>
          <a:blip r:embed="rId5"/>
          <a:stretch>
            <a:fillRect/>
          </a:stretch>
        </p:blipFill>
        <p:spPr>
          <a:xfrm>
            <a:off x="1932926" y="2412763"/>
            <a:ext cx="9337405" cy="2489437"/>
          </a:xfrm>
          <a:prstGeom prst="rect">
            <a:avLst/>
          </a:prstGeom>
        </p:spPr>
      </p:pic>
    </p:spTree>
    <p:extLst>
      <p:ext uri="{BB962C8B-B14F-4D97-AF65-F5344CB8AC3E}">
        <p14:creationId xmlns:p14="http://schemas.microsoft.com/office/powerpoint/2010/main" val="33460719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9653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Consolas" panose="020B0609020204030204" pitchFamily="49" charset="0"/>
                <a:ea typeface="Roboto Mono" pitchFamily="2" charset="0"/>
              </a:rPr>
              <a:t>baseball</a:t>
            </a:r>
            <a:r>
              <a:rPr lang="en-US" sz="2667" dirty="0">
                <a:latin typeface="Gidole" panose="020B0604020202020204" charset="0"/>
              </a:rPr>
              <a:t> folder</a:t>
            </a:r>
          </a:p>
          <a:p>
            <a:pPr marL="685834" lvl="1" indent="-381019">
              <a:buFont typeface="Arial" panose="020B0604020202020204" pitchFamily="34" charset="0"/>
              <a:buChar char="•"/>
            </a:pPr>
            <a:r>
              <a:rPr lang="en-US" sz="2667" dirty="0">
                <a:latin typeface="Gidole" panose="020B0604020202020204" charset="0"/>
              </a:rPr>
              <a:t>This is a download of the csv version of the </a:t>
            </a:r>
            <a:r>
              <a:rPr lang="en-US" sz="2667" u="sng" dirty="0" err="1">
                <a:latin typeface="Gidole" panose="020B0604020202020204" charset="0"/>
                <a:hlinkClick r:id="rId5"/>
              </a:rPr>
              <a:t>Lahman</a:t>
            </a:r>
            <a:r>
              <a:rPr lang="en-US" sz="2667" u="sng" dirty="0">
                <a:latin typeface="Gidole" panose="020B0604020202020204" charset="0"/>
                <a:hlinkClick r:id="rId5"/>
              </a:rPr>
              <a:t> baseball database</a:t>
            </a:r>
            <a:r>
              <a:rPr lang="en-US" sz="2667" dirty="0">
                <a:latin typeface="Gidole" panose="020B0604020202020204" charset="0"/>
              </a:rPr>
              <a:t>.</a:t>
            </a:r>
          </a:p>
          <a:p>
            <a:pPr marL="685834" lvl="1" indent="-381019">
              <a:buFont typeface="Arial" panose="020B0604020202020204" pitchFamily="34" charset="0"/>
              <a:buChar char="•"/>
            </a:pPr>
            <a:r>
              <a:rPr lang="en-US" sz="2667" dirty="0">
                <a:latin typeface="Gidole" panose="020B0604020202020204" charset="0"/>
              </a:rPr>
              <a:t>See if you can get a table of </a:t>
            </a:r>
            <a:r>
              <a:rPr lang="en-US" sz="2667" i="1" dirty="0">
                <a:latin typeface="Gidole" panose="020B0604020202020204" charset="0"/>
              </a:rPr>
              <a:t>all </a:t>
            </a:r>
            <a:r>
              <a:rPr lang="en-US" sz="2667" dirty="0">
                <a:latin typeface="Gidole" panose="020B0604020202020204" charset="0"/>
              </a:rPr>
              <a:t>files in this folder using Power Query.</a:t>
            </a:r>
          </a:p>
          <a:p>
            <a:pPr marL="990650" lvl="2" indent="-381019">
              <a:buFont typeface="Arial" panose="020B0604020202020204" pitchFamily="34" charset="0"/>
              <a:buChar char="•"/>
            </a:pPr>
            <a:r>
              <a:rPr lang="en-US" sz="2667" dirty="0">
                <a:latin typeface="Gidole" panose="020B0604020202020204" charset="0"/>
              </a:rPr>
              <a:t>In this case we </a:t>
            </a:r>
            <a:r>
              <a:rPr lang="en-US" sz="2667" i="1" dirty="0">
                <a:latin typeface="Gidole" panose="020B0604020202020204" charset="0"/>
              </a:rPr>
              <a:t>do not </a:t>
            </a:r>
            <a:r>
              <a:rPr lang="en-US" sz="2667" dirty="0">
                <a:latin typeface="Gidole" panose="020B0604020202020204" charset="0"/>
              </a:rPr>
              <a:t>want to transform the data, just load a table of the file metadata. </a:t>
            </a:r>
          </a:p>
        </p:txBody>
      </p:sp>
    </p:spTree>
    <p:extLst>
      <p:ext uri="{BB962C8B-B14F-4D97-AF65-F5344CB8AC3E}">
        <p14:creationId xmlns:p14="http://schemas.microsoft.com/office/powerpoint/2010/main" val="2611353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me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Google Shape;360;p42">
            <a:extLst>
              <a:ext uri="{FF2B5EF4-FFF2-40B4-BE49-F238E27FC236}">
                <a16:creationId xmlns:a16="http://schemas.microsoft.com/office/drawing/2014/main" id="{7A7DDA3E-1F1E-4FB2-BB9A-8F8D4EC95B02}"/>
              </a:ext>
            </a:extLst>
          </p:cNvPr>
          <p:cNvPicPr preferRelativeResize="0"/>
          <p:nvPr/>
        </p:nvPicPr>
        <p:blipFill>
          <a:blip r:embed="rId4">
            <a:alphaModFix/>
          </a:blip>
          <a:stretch>
            <a:fillRect/>
          </a:stretch>
        </p:blipFill>
        <p:spPr>
          <a:xfrm>
            <a:off x="519582" y="2390112"/>
            <a:ext cx="3446741" cy="2370412"/>
          </a:xfrm>
          <a:prstGeom prst="rect">
            <a:avLst/>
          </a:prstGeom>
          <a:noFill/>
          <a:ln>
            <a:noFill/>
          </a:ln>
        </p:spPr>
      </p:pic>
      <p:pic>
        <p:nvPicPr>
          <p:cNvPr id="13" name="Google Shape;361;p42">
            <a:extLst>
              <a:ext uri="{FF2B5EF4-FFF2-40B4-BE49-F238E27FC236}">
                <a16:creationId xmlns:a16="http://schemas.microsoft.com/office/drawing/2014/main" id="{0722F368-AAF5-4E5E-9389-E8A47D613BD9}"/>
              </a:ext>
            </a:extLst>
          </p:cNvPr>
          <p:cNvPicPr preferRelativeResize="0"/>
          <p:nvPr/>
        </p:nvPicPr>
        <p:blipFill>
          <a:blip r:embed="rId5">
            <a:alphaModFix/>
          </a:blip>
          <a:stretch>
            <a:fillRect/>
          </a:stretch>
        </p:blipFill>
        <p:spPr>
          <a:xfrm>
            <a:off x="4351264" y="2390124"/>
            <a:ext cx="3337066" cy="2370400"/>
          </a:xfrm>
          <a:prstGeom prst="rect">
            <a:avLst/>
          </a:prstGeom>
          <a:noFill/>
          <a:ln>
            <a:noFill/>
          </a:ln>
        </p:spPr>
      </p:pic>
      <p:pic>
        <p:nvPicPr>
          <p:cNvPr id="15" name="Google Shape;364;p42">
            <a:extLst>
              <a:ext uri="{FF2B5EF4-FFF2-40B4-BE49-F238E27FC236}">
                <a16:creationId xmlns:a16="http://schemas.microsoft.com/office/drawing/2014/main" id="{F5CCAB21-82D0-4203-A449-9AD934CE836A}"/>
              </a:ext>
            </a:extLst>
          </p:cNvPr>
          <p:cNvPicPr preferRelativeResize="0"/>
          <p:nvPr/>
        </p:nvPicPr>
        <p:blipFill>
          <a:blip r:embed="rId6">
            <a:alphaModFix/>
          </a:blip>
          <a:stretch>
            <a:fillRect/>
          </a:stretch>
        </p:blipFill>
        <p:spPr>
          <a:xfrm>
            <a:off x="8050665" y="2390098"/>
            <a:ext cx="3446740" cy="2370399"/>
          </a:xfrm>
          <a:prstGeom prst="rect">
            <a:avLst/>
          </a:prstGeom>
          <a:noFill/>
          <a:ln>
            <a:noFill/>
          </a:ln>
        </p:spPr>
      </p:pic>
      <p:sp>
        <p:nvSpPr>
          <p:cNvPr id="16" name="TextBox 15">
            <a:extLst>
              <a:ext uri="{FF2B5EF4-FFF2-40B4-BE49-F238E27FC236}">
                <a16:creationId xmlns:a16="http://schemas.microsoft.com/office/drawing/2014/main" id="{05189941-B5D7-4DFB-A1FE-5A9C1CE2E71B}"/>
              </a:ext>
            </a:extLst>
          </p:cNvPr>
          <p:cNvSpPr txBox="1"/>
          <p:nvPr/>
        </p:nvSpPr>
        <p:spPr>
          <a:xfrm>
            <a:off x="444134" y="4853731"/>
            <a:ext cx="3446742" cy="646331"/>
          </a:xfrm>
          <a:prstGeom prst="rect">
            <a:avLst/>
          </a:prstGeom>
          <a:noFill/>
        </p:spPr>
        <p:txBody>
          <a:bodyPr wrap="square" rtlCol="0">
            <a:spAutoFit/>
          </a:bodyPr>
          <a:lstStyle/>
          <a:p>
            <a:r>
              <a:rPr lang="en-US" dirty="0">
                <a:solidFill>
                  <a:srgbClr val="707070"/>
                </a:solidFill>
                <a:latin typeface="Pragmatica" panose="020B0403040502020204" pitchFamily="34" charset="0"/>
              </a:rPr>
              <a:t>Like Einstein in this one way… </a:t>
            </a:r>
          </a:p>
        </p:txBody>
      </p:sp>
      <p:sp>
        <p:nvSpPr>
          <p:cNvPr id="18" name="TextBox 17">
            <a:extLst>
              <a:ext uri="{FF2B5EF4-FFF2-40B4-BE49-F238E27FC236}">
                <a16:creationId xmlns:a16="http://schemas.microsoft.com/office/drawing/2014/main" id="{670B14E7-62FC-423E-996F-093A2072BC25}"/>
              </a:ext>
            </a:extLst>
          </p:cNvPr>
          <p:cNvSpPr txBox="1"/>
          <p:nvPr/>
        </p:nvSpPr>
        <p:spPr>
          <a:xfrm>
            <a:off x="4220229" y="4853730"/>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My Duolingo jam</a:t>
            </a:r>
          </a:p>
        </p:txBody>
      </p:sp>
      <p:sp>
        <p:nvSpPr>
          <p:cNvPr id="19" name="TextBox 18">
            <a:extLst>
              <a:ext uri="{FF2B5EF4-FFF2-40B4-BE49-F238E27FC236}">
                <a16:creationId xmlns:a16="http://schemas.microsoft.com/office/drawing/2014/main" id="{81A2910B-FFE8-416C-8C3E-EFF689BD10BF}"/>
              </a:ext>
            </a:extLst>
          </p:cNvPr>
          <p:cNvSpPr txBox="1"/>
          <p:nvPr/>
        </p:nvSpPr>
        <p:spPr>
          <a:xfrm>
            <a:off x="7917107" y="4843854"/>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This was never me…</a:t>
            </a:r>
          </a:p>
        </p:txBody>
      </p:sp>
    </p:spTree>
    <p:extLst>
      <p:ext uri="{BB962C8B-B14F-4D97-AF65-F5344CB8AC3E}">
        <p14:creationId xmlns:p14="http://schemas.microsoft.com/office/powerpoint/2010/main" val="24523709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016000" y="1438940"/>
            <a:ext cx="2844800" cy="543675"/>
          </a:xfrm>
          <a:prstGeom prst="rect">
            <a:avLst/>
          </a:prstGeom>
          <a:noFill/>
        </p:spPr>
        <p:txBody>
          <a:bodyPr wrap="square" rtlCol="0">
            <a:spAutoFit/>
          </a:bodyPr>
          <a:lstStyle/>
          <a:p>
            <a:r>
              <a:rPr lang="en-US" sz="2933"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4328160" y="1604212"/>
            <a:ext cx="5725938" cy="4567545"/>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117600" y="1916403"/>
            <a:ext cx="2844800" cy="995016"/>
          </a:xfrm>
          <a:prstGeom prst="rect">
            <a:avLst/>
          </a:prstGeom>
          <a:noFill/>
        </p:spPr>
        <p:txBody>
          <a:bodyPr wrap="square" rtlCol="0">
            <a:spAutoFit/>
          </a:bodyPr>
          <a:lstStyle/>
          <a:p>
            <a:r>
              <a:rPr lang="en-US" sz="2933"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4318000" y="1609292"/>
            <a:ext cx="711200" cy="4567545"/>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994089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5588001" y="279400"/>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6. </a:t>
            </a:r>
            <a:r>
              <a:rPr lang="en-US" sz="5000" spc="250"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5000" spc="250" dirty="0">
                <a:solidFill>
                  <a:srgbClr val="FFFFFF"/>
                </a:solidFill>
                <a:latin typeface="League Spartan Bold"/>
              </a:rPr>
              <a:t>, MEET </a:t>
            </a:r>
            <a:r>
              <a:rPr lang="en-US" sz="5000" spc="250"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DUCT TAPE, MEET WELDER</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1508748"/>
            <a:ext cx="5200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0" y="1934705"/>
            <a:ext cx="6096000" cy="40513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356903" y="6292219"/>
            <a:ext cx="5334000" cy="378309"/>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5080000" y="6408947"/>
            <a:ext cx="5334000"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flights-and-planes.xlsx </a:t>
            </a:r>
            <a:r>
              <a:rPr lang="en-US" sz="2667" dirty="0">
                <a:latin typeface="Gidole" panose="020B0604020202020204" charset="0"/>
                <a:ea typeface="Roboto Mono" pitchFamily="2" charset="0"/>
              </a:rPr>
              <a:t>(the VLOOKUP way)</a:t>
            </a:r>
          </a:p>
        </p:txBody>
      </p:sp>
    </p:spTree>
    <p:extLst>
      <p:ext uri="{BB962C8B-B14F-4D97-AF65-F5344CB8AC3E}">
        <p14:creationId xmlns:p14="http://schemas.microsoft.com/office/powerpoint/2010/main" val="2897006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15875" y="6375400"/>
            <a:ext cx="7229475" cy="645754"/>
          </a:xfrm>
          <a:prstGeom prst="rect">
            <a:avLst/>
          </a:prstGeom>
        </p:spPr>
        <p:txBody>
          <a:bodyPr wrap="square" lIns="0" tIns="0" rIns="0" bIns="0" rtlCol="0" anchor="t">
            <a:spAutoFit/>
          </a:bodyPr>
          <a:lstStyle/>
          <a:p>
            <a:pPr marL="176115" lvl="1" algn="ctr">
              <a:lnSpc>
                <a:spcPts val="2560"/>
              </a:lnSpc>
            </a:pPr>
            <a:r>
              <a:rPr lang="en-US" sz="2133" spc="107" dirty="0">
                <a:solidFill>
                  <a:srgbClr val="000000"/>
                </a:solidFill>
                <a:latin typeface="Gidole" panose="020B0604020202020204" charset="0"/>
                <a:hlinkClick r:id="rId4"/>
              </a:rPr>
              <a:t>https://github.com/gadenbuie/tidyexplain#mutating-joins</a:t>
            </a:r>
            <a:r>
              <a:rPr lang="en-US" sz="2133" spc="107" dirty="0">
                <a:solidFill>
                  <a:srgbClr val="000000"/>
                </a:solidFill>
                <a:latin typeface="Gidole" panose="020B0604020202020204" charset="0"/>
              </a:rPr>
              <a:t>  </a:t>
            </a:r>
          </a:p>
        </p:txBody>
      </p:sp>
      <p:sp>
        <p:nvSpPr>
          <p:cNvPr id="4" name="TextBox 4"/>
          <p:cNvSpPr txBox="1"/>
          <p:nvPr/>
        </p:nvSpPr>
        <p:spPr>
          <a:xfrm>
            <a:off x="2227014" y="5565773"/>
            <a:ext cx="7534772" cy="984052"/>
          </a:xfrm>
          <a:prstGeom prst="rect">
            <a:avLst/>
          </a:prstGeom>
        </p:spPr>
        <p:txBody>
          <a:bodyPr wrap="square" lIns="0" tIns="0" rIns="0" bIns="0" rtlCol="0" anchor="t">
            <a:spAutoFit/>
          </a:bodyPr>
          <a:lstStyle/>
          <a:p>
            <a:pPr marL="176115" lvl="1" algn="ctr">
              <a:lnSpc>
                <a:spcPts val="2560"/>
              </a:lnSpc>
            </a:pPr>
            <a:r>
              <a:rPr lang="en-US" sz="2133" b="1" spc="107" dirty="0">
                <a:solidFill>
                  <a:srgbClr val="000000"/>
                </a:solidFill>
                <a:latin typeface="Gidole" panose="020B0604020202020204" charset="0"/>
              </a:rPr>
              <a:t>Returns ALL records from Table A and matching records from Table B. Results with no match are </a:t>
            </a:r>
            <a:r>
              <a:rPr lang="en-US" sz="2133" b="1" spc="107"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2133" b="1" spc="107" dirty="0">
                <a:solidFill>
                  <a:srgbClr val="000000"/>
                </a:solidFill>
                <a:latin typeface="Gidole" panose="020B0604020202020204" charset="0"/>
                <a:ea typeface="Roboto" panose="02000000000000000000" pitchFamily="2" charset="0"/>
                <a:cs typeface="Roboto" panose="02000000000000000000" pitchFamily="2" charset="0"/>
              </a:rPr>
              <a:t>.</a:t>
            </a:r>
            <a:endParaRPr lang="en-US" sz="2133" spc="107" dirty="0">
              <a:solidFill>
                <a:srgbClr val="000000"/>
              </a:solidFill>
              <a:latin typeface="Gidole" panose="020B0604020202020204" charset="0"/>
              <a:ea typeface="Roboto" panose="02000000000000000000" pitchFamily="2" charset="0"/>
              <a:cs typeface="Roboto" panose="02000000000000000000" pitchFamily="2" charset="0"/>
            </a:endParaRPr>
          </a:p>
        </p:txBody>
      </p:sp>
      <p:pic>
        <p:nvPicPr>
          <p:cNvPr id="9" name="Picture 8" descr="A screenshot of a cell phone&#10;&#10;Description automatically generated">
            <a:extLst>
              <a:ext uri="{FF2B5EF4-FFF2-40B4-BE49-F238E27FC236}">
                <a16:creationId xmlns:a16="http://schemas.microsoft.com/office/drawing/2014/main" id="{34B25F60-2CC2-45F0-B695-A709AAC68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3795" y="97296"/>
            <a:ext cx="5283200" cy="5283200"/>
          </a:xfrm>
          <a:prstGeom prst="rect">
            <a:avLst/>
          </a:prstGeom>
        </p:spPr>
      </p:pic>
    </p:spTree>
    <p:extLst>
      <p:ext uri="{BB962C8B-B14F-4D97-AF65-F5344CB8AC3E}">
        <p14:creationId xmlns:p14="http://schemas.microsoft.com/office/powerpoint/2010/main" val="605337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604529" y="5724795"/>
            <a:ext cx="7534772" cy="979179"/>
          </a:xfrm>
          <a:prstGeom prst="rect">
            <a:avLst/>
          </a:prstGeom>
        </p:spPr>
        <p:txBody>
          <a:bodyPr wrap="square" lIns="0" tIns="0" rIns="0" bIns="0" rtlCol="0" anchor="t">
            <a:spAutoFit/>
          </a:bodyPr>
          <a:lstStyle/>
          <a:p>
            <a:pPr marL="176115" lvl="1" algn="ctr">
              <a:lnSpc>
                <a:spcPts val="2560"/>
              </a:lnSpc>
            </a:pPr>
            <a:r>
              <a:rPr lang="en-US" sz="2133" b="1" spc="107" dirty="0">
                <a:solidFill>
                  <a:srgbClr val="000000"/>
                </a:solidFill>
                <a:latin typeface="Gidole" panose="020B0604020202020204" charset="0"/>
              </a:rPr>
              <a:t>Returns records that have matching values in Tables A and B</a:t>
            </a:r>
            <a:endParaRPr lang="en-US" sz="2133" spc="107" dirty="0">
              <a:solidFill>
                <a:srgbClr val="000000"/>
              </a:solidFill>
              <a:latin typeface="Gidole" panose="020B0604020202020204" charset="0"/>
            </a:endParaRPr>
          </a:p>
          <a:p>
            <a:pPr marL="176115" lvl="1" algn="ctr">
              <a:lnSpc>
                <a:spcPts val="2560"/>
              </a:lnSpc>
            </a:pPr>
            <a:endParaRPr lang="en-US" sz="2133" spc="107" dirty="0">
              <a:solidFill>
                <a:srgbClr val="000000"/>
              </a:solidFill>
              <a:latin typeface="League Spartan Bold"/>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15875" y="6375400"/>
            <a:ext cx="7229475" cy="645754"/>
          </a:xfrm>
          <a:prstGeom prst="rect">
            <a:avLst/>
          </a:prstGeom>
        </p:spPr>
        <p:txBody>
          <a:bodyPr wrap="square" lIns="0" tIns="0" rIns="0" bIns="0" rtlCol="0" anchor="t">
            <a:spAutoFit/>
          </a:bodyPr>
          <a:lstStyle/>
          <a:p>
            <a:pPr marL="176115" lvl="1" algn="ctr">
              <a:lnSpc>
                <a:spcPts val="2560"/>
              </a:lnSpc>
            </a:pPr>
            <a:r>
              <a:rPr lang="en-US" sz="2133" spc="107" dirty="0">
                <a:solidFill>
                  <a:srgbClr val="000000"/>
                </a:solidFill>
                <a:latin typeface="Gidole" panose="020B0604020202020204" charset="0"/>
                <a:hlinkClick r:id="rId4"/>
              </a:rPr>
              <a:t>https://github.com/gadenbuie/tidyexplain#mutating-joins</a:t>
            </a:r>
            <a:r>
              <a:rPr lang="en-US" sz="2133" spc="107" dirty="0">
                <a:solidFill>
                  <a:srgbClr val="000000"/>
                </a:solidFill>
                <a:latin typeface="Gidole" panose="020B0604020202020204" charset="0"/>
              </a:rPr>
              <a:t>  </a:t>
            </a:r>
          </a:p>
        </p:txBody>
      </p:sp>
      <p:pic>
        <p:nvPicPr>
          <p:cNvPr id="9" name="Picture 8" descr="A screenshot of a cell phone&#10;&#10;Description automatically generated">
            <a:extLst>
              <a:ext uri="{FF2B5EF4-FFF2-40B4-BE49-F238E27FC236}">
                <a16:creationId xmlns:a16="http://schemas.microsoft.com/office/drawing/2014/main" id="{0D5B7018-D3FC-41DF-A1BB-95C0D5AF6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8862" y="157725"/>
            <a:ext cx="5486400" cy="5486400"/>
          </a:xfrm>
          <a:prstGeom prst="rect">
            <a:avLst/>
          </a:prstGeom>
        </p:spPr>
      </p:pic>
    </p:spTree>
    <p:extLst>
      <p:ext uri="{BB962C8B-B14F-4D97-AF65-F5344CB8AC3E}">
        <p14:creationId xmlns:p14="http://schemas.microsoft.com/office/powerpoint/2010/main" val="4161138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flights-and-planes.xlsx </a:t>
            </a:r>
            <a:r>
              <a:rPr lang="en-US" sz="2667" dirty="0">
                <a:latin typeface="Gidole" panose="020B0604020202020204" charset="0"/>
                <a:ea typeface="Roboto Mono" pitchFamily="2" charset="0"/>
              </a:rPr>
              <a:t>(the Power Query way)</a:t>
            </a:r>
          </a:p>
        </p:txBody>
      </p:sp>
    </p:spTree>
    <p:extLst>
      <p:ext uri="{BB962C8B-B14F-4D97-AF65-F5344CB8AC3E}">
        <p14:creationId xmlns:p14="http://schemas.microsoft.com/office/powerpoint/2010/main" val="2220765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144498"/>
          </a:xfrm>
          <a:prstGeom prst="rect">
            <a:avLst/>
          </a:prstGeom>
          <a:noFill/>
        </p:spPr>
        <p:txBody>
          <a:bodyPr wrap="square" rtlCol="0">
            <a:spAutoFit/>
          </a:bodyPr>
          <a:lstStyle/>
          <a:p>
            <a:r>
              <a:rPr lang="en-US" sz="2667" dirty="0">
                <a:latin typeface="Gidole" panose="02000503000000000000" pitchFamily="50" charset="0"/>
              </a:rPr>
              <a:t>Files: </a:t>
            </a:r>
            <a:r>
              <a:rPr lang="en-US" sz="2667" dirty="0">
                <a:latin typeface="Consolas" panose="020B0609020204030204" pitchFamily="49" charset="0"/>
                <a:ea typeface="Roboto Mono" pitchFamily="2" charset="0"/>
              </a:rPr>
              <a:t>hof.csv</a:t>
            </a:r>
            <a:r>
              <a:rPr lang="en-US" sz="2667" dirty="0">
                <a:latin typeface="Roboto Mono" pitchFamily="2" charset="0"/>
                <a:ea typeface="Roboto Mono" pitchFamily="2" charset="0"/>
              </a:rPr>
              <a:t>, </a:t>
            </a:r>
            <a:r>
              <a:rPr lang="en-US" sz="2667" dirty="0">
                <a:latin typeface="Consolas" panose="020B0609020204030204" pitchFamily="49" charset="0"/>
                <a:ea typeface="Roboto Mono" pitchFamily="2" charset="0"/>
              </a:rPr>
              <a:t>people-a-thru-m.csv</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What is the result of a left outer join of </a:t>
            </a:r>
            <a:r>
              <a:rPr lang="en-US" sz="2667" dirty="0" err="1">
                <a:latin typeface="Roboto Mono" pitchFamily="2" charset="0"/>
                <a:ea typeface="Roboto Mono" pitchFamily="2" charset="0"/>
              </a:rPr>
              <a:t>hof</a:t>
            </a:r>
            <a:r>
              <a:rPr lang="en-US" sz="2667" dirty="0">
                <a:latin typeface="Gidole" panose="02000503000000000000" pitchFamily="50" charset="0"/>
                <a:ea typeface="Roboto Mono" pitchFamily="2" charset="0"/>
              </a:rPr>
              <a:t> on </a:t>
            </a:r>
            <a:r>
              <a:rPr lang="en-US" sz="2667" dirty="0">
                <a:latin typeface="Roboto Mono" pitchFamily="2" charset="0"/>
                <a:ea typeface="Roboto Mono" pitchFamily="2" charset="0"/>
              </a:rPr>
              <a:t>people-a-thru-m</a:t>
            </a:r>
            <a:r>
              <a:rPr lang="en-US" sz="2667" dirty="0">
                <a:latin typeface="Gidole" panose="02000503000000000000" pitchFamily="50" charset="0"/>
                <a:ea typeface="Roboto Mono" pitchFamily="2" charset="0"/>
              </a:rPr>
              <a:t>?</a:t>
            </a:r>
          </a:p>
          <a:p>
            <a:pPr marL="495325" indent="-495325">
              <a:buFont typeface="+mj-lt"/>
              <a:buAutoNum type="arabicPeriod"/>
            </a:pPr>
            <a:r>
              <a:rPr lang="en-US" sz="2667" dirty="0">
                <a:latin typeface="Gidole" panose="02000503000000000000" pitchFamily="50" charset="0"/>
                <a:ea typeface="Roboto Mono" pitchFamily="2" charset="0"/>
              </a:rPr>
              <a:t>What about an inner join?</a:t>
            </a: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42897943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JOIN Beyond the basics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4155318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a:t>
            </a:r>
            <a:r>
              <a:rPr lang="en-US" sz="6000" i="1" dirty="0">
                <a:latin typeface="Aliens &amp; cows" panose="00000500000000000000" pitchFamily="2" charset="0"/>
              </a:rPr>
              <a:t>you</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plus your learning objectives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A86C333D-4203-435C-946F-E4DD5F2A2471}"/>
              </a:ext>
            </a:extLst>
          </p:cNvPr>
          <p:cNvSpPr/>
          <p:nvPr/>
        </p:nvSpPr>
        <p:spPr>
          <a:xfrm>
            <a:off x="754144" y="2554664"/>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264891-B4BD-4FFA-BBDF-9999CD97B8D1}"/>
              </a:ext>
            </a:extLst>
          </p:cNvPr>
          <p:cNvSpPr/>
          <p:nvPr/>
        </p:nvSpPr>
        <p:spPr>
          <a:xfrm>
            <a:off x="4337901" y="2554663"/>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21F5C0-90BB-4768-9FC9-11B50927FAFE}"/>
              </a:ext>
            </a:extLst>
          </p:cNvPr>
          <p:cNvSpPr/>
          <p:nvPr/>
        </p:nvSpPr>
        <p:spPr>
          <a:xfrm>
            <a:off x="7921658" y="2554662"/>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172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DATABASE JOIN TYPES</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grpSp>
        <p:nvGrpSpPr>
          <p:cNvPr id="10" name="Group 9">
            <a:extLst>
              <a:ext uri="{FF2B5EF4-FFF2-40B4-BE49-F238E27FC236}">
                <a16:creationId xmlns:a16="http://schemas.microsoft.com/office/drawing/2014/main" id="{1E77564B-4F08-4352-A5E6-0D87D31D5167}"/>
              </a:ext>
            </a:extLst>
          </p:cNvPr>
          <p:cNvGrpSpPr/>
          <p:nvPr/>
        </p:nvGrpSpPr>
        <p:grpSpPr>
          <a:xfrm>
            <a:off x="1931685" y="1234070"/>
            <a:ext cx="2323431" cy="1279357"/>
            <a:chOff x="1447800" y="4145280"/>
            <a:chExt cx="6934200" cy="3970020"/>
          </a:xfrm>
        </p:grpSpPr>
        <p:sp>
          <p:nvSpPr>
            <p:cNvPr id="11" name="Oval 10">
              <a:extLst>
                <a:ext uri="{FF2B5EF4-FFF2-40B4-BE49-F238E27FC236}">
                  <a16:creationId xmlns:a16="http://schemas.microsoft.com/office/drawing/2014/main" id="{8883DABC-862A-41A5-9420-0C724A95A99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sp>
          <p:nvSpPr>
            <p:cNvPr id="12" name="Oval 11">
              <a:extLst>
                <a:ext uri="{FF2B5EF4-FFF2-40B4-BE49-F238E27FC236}">
                  <a16:creationId xmlns:a16="http://schemas.microsoft.com/office/drawing/2014/main" id="{14199AE8-9C96-4C2E-812C-A1C0480CC9C0}"/>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grpSp>
      <p:sp>
        <p:nvSpPr>
          <p:cNvPr id="13" name="TextBox 12">
            <a:extLst>
              <a:ext uri="{FF2B5EF4-FFF2-40B4-BE49-F238E27FC236}">
                <a16:creationId xmlns:a16="http://schemas.microsoft.com/office/drawing/2014/main" id="{634DD117-100D-43C0-9FCE-471BBE80236E}"/>
              </a:ext>
            </a:extLst>
          </p:cNvPr>
          <p:cNvSpPr txBox="1"/>
          <p:nvPr/>
        </p:nvSpPr>
        <p:spPr>
          <a:xfrm>
            <a:off x="2135715" y="851755"/>
            <a:ext cx="2032000" cy="420564"/>
          </a:xfrm>
          <a:prstGeom prst="rect">
            <a:avLst/>
          </a:prstGeom>
          <a:noFill/>
        </p:spPr>
        <p:txBody>
          <a:bodyPr wrap="square" rtlCol="0">
            <a:spAutoFit/>
          </a:bodyPr>
          <a:lstStyle/>
          <a:p>
            <a:pPr algn="ctr"/>
            <a:r>
              <a:rPr lang="en-US" sz="2133" b="1" dirty="0">
                <a:latin typeface="Gidole" panose="02000503000000000000" pitchFamily="50" charset="0"/>
              </a:rPr>
              <a:t>LEFT OUTER</a:t>
            </a:r>
          </a:p>
        </p:txBody>
      </p:sp>
      <p:grpSp>
        <p:nvGrpSpPr>
          <p:cNvPr id="14" name="Group 13">
            <a:extLst>
              <a:ext uri="{FF2B5EF4-FFF2-40B4-BE49-F238E27FC236}">
                <a16:creationId xmlns:a16="http://schemas.microsoft.com/office/drawing/2014/main" id="{5522E1C4-5B24-4C78-AFCC-F05B26853867}"/>
              </a:ext>
            </a:extLst>
          </p:cNvPr>
          <p:cNvGrpSpPr/>
          <p:nvPr/>
        </p:nvGrpSpPr>
        <p:grpSpPr>
          <a:xfrm>
            <a:off x="4843943" y="2351670"/>
            <a:ext cx="2323431" cy="1279357"/>
            <a:chOff x="1447800" y="4145280"/>
            <a:chExt cx="6934200" cy="3970020"/>
          </a:xfrm>
        </p:grpSpPr>
        <p:sp>
          <p:nvSpPr>
            <p:cNvPr id="15" name="Oval 14">
              <a:extLst>
                <a:ext uri="{FF2B5EF4-FFF2-40B4-BE49-F238E27FC236}">
                  <a16:creationId xmlns:a16="http://schemas.microsoft.com/office/drawing/2014/main" id="{42551EC3-7A35-4B51-891D-056E257C5728}"/>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sp>
          <p:nvSpPr>
            <p:cNvPr id="16" name="Oval 15">
              <a:extLst>
                <a:ext uri="{FF2B5EF4-FFF2-40B4-BE49-F238E27FC236}">
                  <a16:creationId xmlns:a16="http://schemas.microsoft.com/office/drawing/2014/main" id="{262789A0-E869-41F4-8550-282FFCF02C1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grpSp>
      <p:sp>
        <p:nvSpPr>
          <p:cNvPr id="17" name="TextBox 16">
            <a:extLst>
              <a:ext uri="{FF2B5EF4-FFF2-40B4-BE49-F238E27FC236}">
                <a16:creationId xmlns:a16="http://schemas.microsoft.com/office/drawing/2014/main" id="{D1A3B713-E968-4BC7-939E-A17F132F580D}"/>
              </a:ext>
            </a:extLst>
          </p:cNvPr>
          <p:cNvSpPr txBox="1"/>
          <p:nvPr/>
        </p:nvSpPr>
        <p:spPr>
          <a:xfrm>
            <a:off x="5047974" y="1969355"/>
            <a:ext cx="2032000" cy="420564"/>
          </a:xfrm>
          <a:prstGeom prst="rect">
            <a:avLst/>
          </a:prstGeom>
          <a:noFill/>
        </p:spPr>
        <p:txBody>
          <a:bodyPr wrap="square" rtlCol="0">
            <a:spAutoFit/>
          </a:bodyPr>
          <a:lstStyle/>
          <a:p>
            <a:pPr algn="ctr"/>
            <a:r>
              <a:rPr lang="en-US" sz="2133" b="1" dirty="0">
                <a:latin typeface="Gidole" panose="02000503000000000000" pitchFamily="50" charset="0"/>
              </a:rPr>
              <a:t>FULL OUTER</a:t>
            </a:r>
          </a:p>
        </p:txBody>
      </p:sp>
      <p:grpSp>
        <p:nvGrpSpPr>
          <p:cNvPr id="22" name="Group 21">
            <a:extLst>
              <a:ext uri="{FF2B5EF4-FFF2-40B4-BE49-F238E27FC236}">
                <a16:creationId xmlns:a16="http://schemas.microsoft.com/office/drawing/2014/main" id="{7E6AB9F3-7715-413C-A3C5-2C8061C94D77}"/>
              </a:ext>
            </a:extLst>
          </p:cNvPr>
          <p:cNvGrpSpPr/>
          <p:nvPr/>
        </p:nvGrpSpPr>
        <p:grpSpPr>
          <a:xfrm>
            <a:off x="7819769" y="1264146"/>
            <a:ext cx="2323431" cy="1279357"/>
            <a:chOff x="1447800" y="4145280"/>
            <a:chExt cx="6934200" cy="3970020"/>
          </a:xfrm>
        </p:grpSpPr>
        <p:sp>
          <p:nvSpPr>
            <p:cNvPr id="24" name="Oval 23">
              <a:extLst>
                <a:ext uri="{FF2B5EF4-FFF2-40B4-BE49-F238E27FC236}">
                  <a16:creationId xmlns:a16="http://schemas.microsoft.com/office/drawing/2014/main" id="{2394C324-20AA-4ACE-9A43-31D40A0B3EBA}"/>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23" name="Oval 22">
              <a:extLst>
                <a:ext uri="{FF2B5EF4-FFF2-40B4-BE49-F238E27FC236}">
                  <a16:creationId xmlns:a16="http://schemas.microsoft.com/office/drawing/2014/main" id="{A1494E74-F382-4BD3-A5DB-A6330BE7B7E5}"/>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25" name="TextBox 24">
            <a:extLst>
              <a:ext uri="{FF2B5EF4-FFF2-40B4-BE49-F238E27FC236}">
                <a16:creationId xmlns:a16="http://schemas.microsoft.com/office/drawing/2014/main" id="{706D67FE-75D7-471F-A4B4-4480245DB9B7}"/>
              </a:ext>
            </a:extLst>
          </p:cNvPr>
          <p:cNvSpPr txBox="1"/>
          <p:nvPr/>
        </p:nvSpPr>
        <p:spPr>
          <a:xfrm>
            <a:off x="8023800" y="881831"/>
            <a:ext cx="2032000" cy="748795"/>
          </a:xfrm>
          <a:prstGeom prst="rect">
            <a:avLst/>
          </a:prstGeom>
          <a:noFill/>
        </p:spPr>
        <p:txBody>
          <a:bodyPr wrap="square" rtlCol="0">
            <a:spAutoFit/>
          </a:bodyPr>
          <a:lstStyle/>
          <a:p>
            <a:pPr algn="ctr"/>
            <a:r>
              <a:rPr lang="en-US" sz="2133" b="1" dirty="0">
                <a:latin typeface="Gidole" panose="02000503000000000000" pitchFamily="50" charset="0"/>
              </a:rPr>
              <a:t>RIGHT OUTER</a:t>
            </a:r>
          </a:p>
        </p:txBody>
      </p:sp>
      <p:sp>
        <p:nvSpPr>
          <p:cNvPr id="32" name="Freeform: Shape 31">
            <a:extLst>
              <a:ext uri="{FF2B5EF4-FFF2-40B4-BE49-F238E27FC236}">
                <a16:creationId xmlns:a16="http://schemas.microsoft.com/office/drawing/2014/main" id="{5AE882C5-469E-49EB-9E52-9B6ADF4E4171}"/>
              </a:ext>
            </a:extLst>
          </p:cNvPr>
          <p:cNvSpPr/>
          <p:nvPr/>
        </p:nvSpPr>
        <p:spPr>
          <a:xfrm>
            <a:off x="5737571" y="4350150"/>
            <a:ext cx="536177" cy="989410"/>
          </a:xfrm>
          <a:custGeom>
            <a:avLst/>
            <a:gdLst>
              <a:gd name="connsiteX0" fmla="*/ 399633 w 804265"/>
              <a:gd name="connsiteY0" fmla="*/ 0 h 1484115"/>
              <a:gd name="connsiteX1" fmla="*/ 490180 w 804265"/>
              <a:gd name="connsiteY1" fmla="*/ 66719 h 1484115"/>
              <a:gd name="connsiteX2" fmla="*/ 804265 w 804265"/>
              <a:gd name="connsiteY2" fmla="*/ 743899 h 1484115"/>
              <a:gd name="connsiteX3" fmla="*/ 490180 w 804265"/>
              <a:gd name="connsiteY3" fmla="*/ 1421079 h 1484115"/>
              <a:gd name="connsiteX4" fmla="*/ 404632 w 804265"/>
              <a:gd name="connsiteY4" fmla="*/ 1484115 h 1484115"/>
              <a:gd name="connsiteX5" fmla="*/ 314085 w 804265"/>
              <a:gd name="connsiteY5" fmla="*/ 1417396 h 1484115"/>
              <a:gd name="connsiteX6" fmla="*/ 0 w 804265"/>
              <a:gd name="connsiteY6" fmla="*/ 740216 h 1484115"/>
              <a:gd name="connsiteX7" fmla="*/ 314085 w 804265"/>
              <a:gd name="connsiteY7" fmla="*/ 63036 h 1484115"/>
              <a:gd name="connsiteX8" fmla="*/ 399633 w 804265"/>
              <a:gd name="connsiteY8" fmla="*/ 0 h 148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65" h="1484115">
                <a:moveTo>
                  <a:pt x="399633" y="0"/>
                </a:moveTo>
                <a:lnTo>
                  <a:pt x="490180" y="66719"/>
                </a:lnTo>
                <a:cubicBezTo>
                  <a:pt x="684238" y="240025"/>
                  <a:pt x="804265" y="479444"/>
                  <a:pt x="804265" y="743899"/>
                </a:cubicBezTo>
                <a:cubicBezTo>
                  <a:pt x="804265" y="1008354"/>
                  <a:pt x="684238" y="1247773"/>
                  <a:pt x="490180" y="1421079"/>
                </a:cubicBezTo>
                <a:lnTo>
                  <a:pt x="404632" y="1484115"/>
                </a:lnTo>
                <a:lnTo>
                  <a:pt x="314085" y="1417396"/>
                </a:lnTo>
                <a:cubicBezTo>
                  <a:pt x="120027" y="1244090"/>
                  <a:pt x="0" y="1004671"/>
                  <a:pt x="0" y="740216"/>
                </a:cubicBezTo>
                <a:cubicBezTo>
                  <a:pt x="0" y="475761"/>
                  <a:pt x="120027" y="236342"/>
                  <a:pt x="314085" y="63036"/>
                </a:cubicBezTo>
                <a:lnTo>
                  <a:pt x="399633"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33" b="1" dirty="0">
              <a:latin typeface="Gidole" panose="02000503000000000000" pitchFamily="50" charset="0"/>
            </a:endParaRPr>
          </a:p>
        </p:txBody>
      </p:sp>
      <p:sp>
        <p:nvSpPr>
          <p:cNvPr id="31" name="Freeform: Shape 30">
            <a:extLst>
              <a:ext uri="{FF2B5EF4-FFF2-40B4-BE49-F238E27FC236}">
                <a16:creationId xmlns:a16="http://schemas.microsoft.com/office/drawing/2014/main" id="{54D73088-0512-475B-800A-5581D8CF9C04}"/>
              </a:ext>
            </a:extLst>
          </p:cNvPr>
          <p:cNvSpPr/>
          <p:nvPr/>
        </p:nvSpPr>
        <p:spPr>
          <a:xfrm>
            <a:off x="6003993" y="4205175"/>
            <a:ext cx="1163382" cy="1276903"/>
          </a:xfrm>
          <a:custGeom>
            <a:avLst/>
            <a:gdLst>
              <a:gd name="connsiteX0" fmla="*/ 672720 w 1745073"/>
              <a:gd name="connsiteY0" fmla="*/ 0 h 1915354"/>
              <a:gd name="connsiteX1" fmla="*/ 1745073 w 1745073"/>
              <a:gd name="connsiteY1" fmla="*/ 957677 h 1915354"/>
              <a:gd name="connsiteX2" fmla="*/ 672720 w 1745073"/>
              <a:gd name="connsiteY2" fmla="*/ 1915354 h 1915354"/>
              <a:gd name="connsiteX3" fmla="*/ 73157 w 1745073"/>
              <a:gd name="connsiteY3" fmla="*/ 1751798 h 1915354"/>
              <a:gd name="connsiteX4" fmla="*/ 4999 w 1745073"/>
              <a:gd name="connsiteY4" fmla="*/ 1701576 h 1915354"/>
              <a:gd name="connsiteX5" fmla="*/ 90547 w 1745073"/>
              <a:gd name="connsiteY5" fmla="*/ 1638540 h 1915354"/>
              <a:gd name="connsiteX6" fmla="*/ 404632 w 1745073"/>
              <a:gd name="connsiteY6" fmla="*/ 961360 h 1915354"/>
              <a:gd name="connsiteX7" fmla="*/ 90547 w 1745073"/>
              <a:gd name="connsiteY7" fmla="*/ 284180 h 1915354"/>
              <a:gd name="connsiteX8" fmla="*/ 0 w 1745073"/>
              <a:gd name="connsiteY8" fmla="*/ 217461 h 1915354"/>
              <a:gd name="connsiteX9" fmla="*/ 73157 w 1745073"/>
              <a:gd name="connsiteY9" fmla="*/ 163556 h 1915354"/>
              <a:gd name="connsiteX10" fmla="*/ 672720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672720" y="0"/>
                </a:moveTo>
                <a:cubicBezTo>
                  <a:pt x="1264964" y="0"/>
                  <a:pt x="1745073" y="428767"/>
                  <a:pt x="1745073" y="957677"/>
                </a:cubicBezTo>
                <a:cubicBezTo>
                  <a:pt x="1745073" y="1486587"/>
                  <a:pt x="1264964" y="1915354"/>
                  <a:pt x="672720" y="1915354"/>
                </a:cubicBezTo>
                <a:cubicBezTo>
                  <a:pt x="450628" y="1915354"/>
                  <a:pt x="244306" y="1855059"/>
                  <a:pt x="73157" y="1751798"/>
                </a:cubicBezTo>
                <a:lnTo>
                  <a:pt x="4999" y="1701576"/>
                </a:lnTo>
                <a:lnTo>
                  <a:pt x="90547" y="1638540"/>
                </a:lnTo>
                <a:cubicBezTo>
                  <a:pt x="284605" y="1465234"/>
                  <a:pt x="404632" y="1225815"/>
                  <a:pt x="404632" y="961360"/>
                </a:cubicBezTo>
                <a:cubicBezTo>
                  <a:pt x="404632" y="696905"/>
                  <a:pt x="284605" y="457486"/>
                  <a:pt x="90547" y="284180"/>
                </a:cubicBezTo>
                <a:lnTo>
                  <a:pt x="0" y="217461"/>
                </a:lnTo>
                <a:lnTo>
                  <a:pt x="73157" y="163556"/>
                </a:lnTo>
                <a:cubicBezTo>
                  <a:pt x="244306" y="60296"/>
                  <a:pt x="450628" y="0"/>
                  <a:pt x="67272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133" b="1" dirty="0">
                <a:latin typeface="Gidole" panose="02000503000000000000" pitchFamily="50" charset="0"/>
              </a:rPr>
              <a:t>A</a:t>
            </a:r>
          </a:p>
        </p:txBody>
      </p:sp>
      <p:sp>
        <p:nvSpPr>
          <p:cNvPr id="30" name="Freeform: Shape 29">
            <a:extLst>
              <a:ext uri="{FF2B5EF4-FFF2-40B4-BE49-F238E27FC236}">
                <a16:creationId xmlns:a16="http://schemas.microsoft.com/office/drawing/2014/main" id="{5FFABB7C-BA44-4879-AD17-87B72005FC67}"/>
              </a:ext>
            </a:extLst>
          </p:cNvPr>
          <p:cNvSpPr/>
          <p:nvPr/>
        </p:nvSpPr>
        <p:spPr>
          <a:xfrm>
            <a:off x="4843944" y="4207630"/>
            <a:ext cx="1163382" cy="1276903"/>
          </a:xfrm>
          <a:custGeom>
            <a:avLst/>
            <a:gdLst>
              <a:gd name="connsiteX0" fmla="*/ 1072353 w 1745073"/>
              <a:gd name="connsiteY0" fmla="*/ 0 h 1915354"/>
              <a:gd name="connsiteX1" fmla="*/ 1671916 w 1745073"/>
              <a:gd name="connsiteY1" fmla="*/ 163556 h 1915354"/>
              <a:gd name="connsiteX2" fmla="*/ 1740074 w 1745073"/>
              <a:gd name="connsiteY2" fmla="*/ 213778 h 1915354"/>
              <a:gd name="connsiteX3" fmla="*/ 1654526 w 1745073"/>
              <a:gd name="connsiteY3" fmla="*/ 276814 h 1915354"/>
              <a:gd name="connsiteX4" fmla="*/ 1340441 w 1745073"/>
              <a:gd name="connsiteY4" fmla="*/ 953994 h 1915354"/>
              <a:gd name="connsiteX5" fmla="*/ 1654526 w 1745073"/>
              <a:gd name="connsiteY5" fmla="*/ 1631174 h 1915354"/>
              <a:gd name="connsiteX6" fmla="*/ 1745073 w 1745073"/>
              <a:gd name="connsiteY6" fmla="*/ 1697893 h 1915354"/>
              <a:gd name="connsiteX7" fmla="*/ 1671916 w 1745073"/>
              <a:gd name="connsiteY7" fmla="*/ 1751798 h 1915354"/>
              <a:gd name="connsiteX8" fmla="*/ 1072353 w 1745073"/>
              <a:gd name="connsiteY8" fmla="*/ 1915354 h 1915354"/>
              <a:gd name="connsiteX9" fmla="*/ 0 w 1745073"/>
              <a:gd name="connsiteY9" fmla="*/ 957677 h 1915354"/>
              <a:gd name="connsiteX10" fmla="*/ 1072353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1072353" y="0"/>
                </a:moveTo>
                <a:cubicBezTo>
                  <a:pt x="1294445" y="0"/>
                  <a:pt x="1500767" y="60296"/>
                  <a:pt x="1671916" y="163556"/>
                </a:cubicBezTo>
                <a:lnTo>
                  <a:pt x="1740074" y="213778"/>
                </a:lnTo>
                <a:lnTo>
                  <a:pt x="1654526" y="276814"/>
                </a:lnTo>
                <a:cubicBezTo>
                  <a:pt x="1460468" y="450120"/>
                  <a:pt x="1340441" y="689539"/>
                  <a:pt x="1340441" y="953994"/>
                </a:cubicBezTo>
                <a:cubicBezTo>
                  <a:pt x="1340441" y="1218449"/>
                  <a:pt x="1460468" y="1457868"/>
                  <a:pt x="1654526" y="1631174"/>
                </a:cubicBezTo>
                <a:lnTo>
                  <a:pt x="1745073" y="1697893"/>
                </a:lnTo>
                <a:lnTo>
                  <a:pt x="1671916" y="1751798"/>
                </a:lnTo>
                <a:cubicBezTo>
                  <a:pt x="1500767" y="1855059"/>
                  <a:pt x="1294445" y="1915354"/>
                  <a:pt x="1072353" y="1915354"/>
                </a:cubicBezTo>
                <a:cubicBezTo>
                  <a:pt x="480109" y="1915354"/>
                  <a:pt x="0" y="1486587"/>
                  <a:pt x="0" y="957677"/>
                </a:cubicBezTo>
                <a:cubicBezTo>
                  <a:pt x="0" y="428767"/>
                  <a:pt x="480109" y="0"/>
                  <a:pt x="1072353"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133" b="1" dirty="0">
                <a:latin typeface="Gidole" panose="02000503000000000000" pitchFamily="50" charset="0"/>
              </a:rPr>
              <a:t>A</a:t>
            </a:r>
          </a:p>
        </p:txBody>
      </p:sp>
      <p:sp>
        <p:nvSpPr>
          <p:cNvPr id="29" name="TextBox 28">
            <a:extLst>
              <a:ext uri="{FF2B5EF4-FFF2-40B4-BE49-F238E27FC236}">
                <a16:creationId xmlns:a16="http://schemas.microsoft.com/office/drawing/2014/main" id="{9DD4C971-CFAA-485F-853B-7046321D2D28}"/>
              </a:ext>
            </a:extLst>
          </p:cNvPr>
          <p:cNvSpPr txBox="1"/>
          <p:nvPr/>
        </p:nvSpPr>
        <p:spPr>
          <a:xfrm>
            <a:off x="5047974" y="3822861"/>
            <a:ext cx="2032000" cy="420564"/>
          </a:xfrm>
          <a:prstGeom prst="rect">
            <a:avLst/>
          </a:prstGeom>
          <a:noFill/>
        </p:spPr>
        <p:txBody>
          <a:bodyPr wrap="square" rtlCol="0">
            <a:spAutoFit/>
          </a:bodyPr>
          <a:lstStyle/>
          <a:p>
            <a:pPr algn="ctr"/>
            <a:r>
              <a:rPr lang="en-US" sz="2133" b="1" dirty="0">
                <a:latin typeface="Gidole" panose="02000503000000000000" pitchFamily="50" charset="0"/>
              </a:rPr>
              <a:t>INNER</a:t>
            </a:r>
          </a:p>
        </p:txBody>
      </p:sp>
      <p:grpSp>
        <p:nvGrpSpPr>
          <p:cNvPr id="33" name="Group 32">
            <a:extLst>
              <a:ext uri="{FF2B5EF4-FFF2-40B4-BE49-F238E27FC236}">
                <a16:creationId xmlns:a16="http://schemas.microsoft.com/office/drawing/2014/main" id="{2B36B0E4-814F-4B36-B3E4-01D7D28CD721}"/>
              </a:ext>
            </a:extLst>
          </p:cNvPr>
          <p:cNvGrpSpPr/>
          <p:nvPr/>
        </p:nvGrpSpPr>
        <p:grpSpPr>
          <a:xfrm>
            <a:off x="1931685" y="5482034"/>
            <a:ext cx="2323431" cy="1279357"/>
            <a:chOff x="1447800" y="4145280"/>
            <a:chExt cx="6934200" cy="3970020"/>
          </a:xfrm>
        </p:grpSpPr>
        <p:sp>
          <p:nvSpPr>
            <p:cNvPr id="35" name="Oval 34">
              <a:extLst>
                <a:ext uri="{FF2B5EF4-FFF2-40B4-BE49-F238E27FC236}">
                  <a16:creationId xmlns:a16="http://schemas.microsoft.com/office/drawing/2014/main" id="{56272C08-7E06-40F9-8639-974FD159229D}"/>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34" name="Oval 33">
              <a:extLst>
                <a:ext uri="{FF2B5EF4-FFF2-40B4-BE49-F238E27FC236}">
                  <a16:creationId xmlns:a16="http://schemas.microsoft.com/office/drawing/2014/main" id="{4231037B-0386-43C0-82A1-437EDBD250FB}"/>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36" name="TextBox 35">
            <a:extLst>
              <a:ext uri="{FF2B5EF4-FFF2-40B4-BE49-F238E27FC236}">
                <a16:creationId xmlns:a16="http://schemas.microsoft.com/office/drawing/2014/main" id="{B66B774E-1062-4A78-B561-6B9E910644E3}"/>
              </a:ext>
            </a:extLst>
          </p:cNvPr>
          <p:cNvSpPr txBox="1"/>
          <p:nvPr/>
        </p:nvSpPr>
        <p:spPr>
          <a:xfrm>
            <a:off x="2135715" y="5099719"/>
            <a:ext cx="2032000" cy="420564"/>
          </a:xfrm>
          <a:prstGeom prst="rect">
            <a:avLst/>
          </a:prstGeom>
          <a:noFill/>
        </p:spPr>
        <p:txBody>
          <a:bodyPr wrap="square" rtlCol="0">
            <a:spAutoFit/>
          </a:bodyPr>
          <a:lstStyle/>
          <a:p>
            <a:pPr algn="ctr"/>
            <a:r>
              <a:rPr lang="en-US" sz="2133" b="1" dirty="0">
                <a:latin typeface="Gidole" panose="02000503000000000000" pitchFamily="50" charset="0"/>
              </a:rPr>
              <a:t>LEFT ANTI</a:t>
            </a:r>
          </a:p>
        </p:txBody>
      </p:sp>
      <p:grpSp>
        <p:nvGrpSpPr>
          <p:cNvPr id="37" name="Group 36">
            <a:extLst>
              <a:ext uri="{FF2B5EF4-FFF2-40B4-BE49-F238E27FC236}">
                <a16:creationId xmlns:a16="http://schemas.microsoft.com/office/drawing/2014/main" id="{9ABA8F77-6832-407B-B5DD-0D68C4078D99}"/>
              </a:ext>
            </a:extLst>
          </p:cNvPr>
          <p:cNvGrpSpPr/>
          <p:nvPr/>
        </p:nvGrpSpPr>
        <p:grpSpPr>
          <a:xfrm>
            <a:off x="8023801" y="5479578"/>
            <a:ext cx="2323431" cy="1279357"/>
            <a:chOff x="1447800" y="4145280"/>
            <a:chExt cx="6934200" cy="3970020"/>
          </a:xfrm>
        </p:grpSpPr>
        <p:sp>
          <p:nvSpPr>
            <p:cNvPr id="38" name="Oval 37">
              <a:extLst>
                <a:ext uri="{FF2B5EF4-FFF2-40B4-BE49-F238E27FC236}">
                  <a16:creationId xmlns:a16="http://schemas.microsoft.com/office/drawing/2014/main" id="{F84FA5D7-BFF1-4E8B-8A1E-247EF682A125}"/>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39" name="Oval 38">
              <a:extLst>
                <a:ext uri="{FF2B5EF4-FFF2-40B4-BE49-F238E27FC236}">
                  <a16:creationId xmlns:a16="http://schemas.microsoft.com/office/drawing/2014/main" id="{0DD10862-6C1A-4BDD-948E-016F78FE3A7E}"/>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40" name="TextBox 39">
            <a:extLst>
              <a:ext uri="{FF2B5EF4-FFF2-40B4-BE49-F238E27FC236}">
                <a16:creationId xmlns:a16="http://schemas.microsoft.com/office/drawing/2014/main" id="{D43CEF7A-94DE-4232-B4FA-EF2A2CE63C9B}"/>
              </a:ext>
            </a:extLst>
          </p:cNvPr>
          <p:cNvSpPr txBox="1"/>
          <p:nvPr/>
        </p:nvSpPr>
        <p:spPr>
          <a:xfrm>
            <a:off x="8227831" y="5097263"/>
            <a:ext cx="2032000" cy="420564"/>
          </a:xfrm>
          <a:prstGeom prst="rect">
            <a:avLst/>
          </a:prstGeom>
          <a:noFill/>
        </p:spPr>
        <p:txBody>
          <a:bodyPr wrap="square" rtlCol="0">
            <a:spAutoFit/>
          </a:bodyPr>
          <a:lstStyle/>
          <a:p>
            <a:pPr algn="ctr"/>
            <a:r>
              <a:rPr lang="en-US" sz="2133" b="1" dirty="0">
                <a:latin typeface="Gidole" panose="02000503000000000000" pitchFamily="50" charset="0"/>
              </a:rPr>
              <a:t>RIGHT ANTI</a:t>
            </a:r>
          </a:p>
        </p:txBody>
      </p:sp>
    </p:spTree>
    <p:extLst>
      <p:ext uri="{BB962C8B-B14F-4D97-AF65-F5344CB8AC3E}">
        <p14:creationId xmlns:p14="http://schemas.microsoft.com/office/powerpoint/2010/main" val="2478778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1015858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Roboto Mono" pitchFamily="2" charset="0"/>
                <a:ea typeface="Roboto Mono" pitchFamily="2" charset="0"/>
              </a:rPr>
              <a:t>championships-demo.xlsx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Which cities can claim </a:t>
            </a:r>
            <a:r>
              <a:rPr lang="en-US" sz="2667" i="1" dirty="0">
                <a:latin typeface="Gidole" panose="02000503000000000000" pitchFamily="50" charset="0"/>
                <a:ea typeface="Roboto Mono" pitchFamily="2" charset="0"/>
              </a:rPr>
              <a:t>only </a:t>
            </a:r>
            <a:r>
              <a:rPr lang="en-US" sz="2667" dirty="0">
                <a:latin typeface="Gidole" panose="02000503000000000000" pitchFamily="50" charset="0"/>
                <a:ea typeface="Roboto Mono" pitchFamily="2" charset="0"/>
              </a:rPr>
              <a:t>a baseball or football championship? </a:t>
            </a:r>
          </a:p>
        </p:txBody>
      </p:sp>
      <p:grpSp>
        <p:nvGrpSpPr>
          <p:cNvPr id="4" name="Group 3">
            <a:extLst>
              <a:ext uri="{FF2B5EF4-FFF2-40B4-BE49-F238E27FC236}">
                <a16:creationId xmlns:a16="http://schemas.microsoft.com/office/drawing/2014/main" id="{63451623-F32A-493A-968D-35E851D63357}"/>
              </a:ext>
            </a:extLst>
          </p:cNvPr>
          <p:cNvGrpSpPr/>
          <p:nvPr/>
        </p:nvGrpSpPr>
        <p:grpSpPr>
          <a:xfrm>
            <a:off x="762000" y="3276600"/>
            <a:ext cx="4622800" cy="2646680"/>
            <a:chOff x="1447800" y="4145280"/>
            <a:chExt cx="6934200" cy="3970020"/>
          </a:xfrm>
        </p:grpSpPr>
        <p:sp>
          <p:nvSpPr>
            <p:cNvPr id="3" name="Oval 2">
              <a:extLst>
                <a:ext uri="{FF2B5EF4-FFF2-40B4-BE49-F238E27FC236}">
                  <a16:creationId xmlns:a16="http://schemas.microsoft.com/office/drawing/2014/main" id="{A5E1159E-2CA8-4DE3-90AC-0DF68600C20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33" b="1" dirty="0">
                  <a:latin typeface="Gidole" panose="02000503000000000000" pitchFamily="50" charset="0"/>
                </a:rPr>
                <a:t>Baseball</a:t>
              </a:r>
              <a:endParaRPr lang="en-US" sz="1200" b="1" dirty="0">
                <a:latin typeface="Gidole" panose="02000503000000000000" pitchFamily="50" charset="0"/>
              </a:endParaRPr>
            </a:p>
          </p:txBody>
        </p:sp>
        <p:sp>
          <p:nvSpPr>
            <p:cNvPr id="7" name="Oval 6">
              <a:extLst>
                <a:ext uri="{FF2B5EF4-FFF2-40B4-BE49-F238E27FC236}">
                  <a16:creationId xmlns:a16="http://schemas.microsoft.com/office/drawing/2014/main" id="{585405F1-A530-40F7-AD29-2AF38F83E8E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933" b="1" dirty="0">
                  <a:solidFill>
                    <a:schemeClr val="tx1"/>
                  </a:solidFill>
                  <a:latin typeface="Gidole" panose="02000503000000000000" pitchFamily="50" charset="0"/>
                </a:rPr>
                <a:t>Football</a:t>
              </a:r>
              <a:endParaRPr lang="en-US" sz="1867" b="1" dirty="0">
                <a:solidFill>
                  <a:schemeClr val="tx1"/>
                </a:solidFill>
                <a:latin typeface="Gidole" panose="02000503000000000000" pitchFamily="50" charset="0"/>
              </a:endParaRPr>
            </a:p>
          </p:txBody>
        </p:sp>
      </p:grpSp>
      <p:sp>
        <p:nvSpPr>
          <p:cNvPr id="6" name="TextBox 5">
            <a:extLst>
              <a:ext uri="{FF2B5EF4-FFF2-40B4-BE49-F238E27FC236}">
                <a16:creationId xmlns:a16="http://schemas.microsoft.com/office/drawing/2014/main" id="{1BD30442-FB41-4321-ADCA-45C48D815706}"/>
              </a:ext>
            </a:extLst>
          </p:cNvPr>
          <p:cNvSpPr txBox="1"/>
          <p:nvPr/>
        </p:nvSpPr>
        <p:spPr>
          <a:xfrm>
            <a:off x="1016000" y="2771160"/>
            <a:ext cx="4013200" cy="543675"/>
          </a:xfrm>
          <a:prstGeom prst="rect">
            <a:avLst/>
          </a:prstGeom>
          <a:noFill/>
        </p:spPr>
        <p:txBody>
          <a:bodyPr wrap="square" rtlCol="0">
            <a:spAutoFit/>
          </a:bodyPr>
          <a:lstStyle/>
          <a:p>
            <a:pPr algn="ctr"/>
            <a:r>
              <a:rPr lang="en-US" sz="2933" b="1" dirty="0">
                <a:latin typeface="Gidole" panose="02000503000000000000" pitchFamily="50" charset="0"/>
              </a:rPr>
              <a:t>Left anti</a:t>
            </a:r>
          </a:p>
        </p:txBody>
      </p:sp>
      <p:grpSp>
        <p:nvGrpSpPr>
          <p:cNvPr id="10" name="Group 9">
            <a:extLst>
              <a:ext uri="{FF2B5EF4-FFF2-40B4-BE49-F238E27FC236}">
                <a16:creationId xmlns:a16="http://schemas.microsoft.com/office/drawing/2014/main" id="{AE87BFC9-FD88-44F9-9D3C-8AE14064DCE2}"/>
              </a:ext>
            </a:extLst>
          </p:cNvPr>
          <p:cNvGrpSpPr/>
          <p:nvPr/>
        </p:nvGrpSpPr>
        <p:grpSpPr>
          <a:xfrm>
            <a:off x="6705600" y="3226475"/>
            <a:ext cx="4622800" cy="2646680"/>
            <a:chOff x="1447800" y="4145280"/>
            <a:chExt cx="6934200" cy="3970020"/>
          </a:xfrm>
        </p:grpSpPr>
        <p:sp>
          <p:nvSpPr>
            <p:cNvPr id="12" name="Oval 11">
              <a:extLst>
                <a:ext uri="{FF2B5EF4-FFF2-40B4-BE49-F238E27FC236}">
                  <a16:creationId xmlns:a16="http://schemas.microsoft.com/office/drawing/2014/main" id="{A6550919-6D64-41B5-AF2D-A2156DA855F2}"/>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933" b="1" dirty="0">
                  <a:solidFill>
                    <a:schemeClr val="bg1"/>
                  </a:solidFill>
                  <a:latin typeface="Gidole" panose="02000503000000000000" pitchFamily="50" charset="0"/>
                </a:rPr>
                <a:t>Football</a:t>
              </a:r>
              <a:endParaRPr lang="en-US" sz="2933" dirty="0">
                <a:solidFill>
                  <a:schemeClr val="bg1"/>
                </a:solidFill>
              </a:endParaRPr>
            </a:p>
          </p:txBody>
        </p:sp>
        <p:sp>
          <p:nvSpPr>
            <p:cNvPr id="11" name="Oval 10">
              <a:extLst>
                <a:ext uri="{FF2B5EF4-FFF2-40B4-BE49-F238E27FC236}">
                  <a16:creationId xmlns:a16="http://schemas.microsoft.com/office/drawing/2014/main" id="{28F22C61-27CF-4893-AB7C-41FA5AB0B632}"/>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33" b="1" dirty="0">
                  <a:solidFill>
                    <a:schemeClr val="tx1"/>
                  </a:solidFill>
                  <a:latin typeface="Gidole" panose="02000503000000000000" pitchFamily="50" charset="0"/>
                </a:rPr>
                <a:t>Baseball</a:t>
              </a:r>
              <a:endParaRPr lang="en-US" sz="2933" dirty="0">
                <a:solidFill>
                  <a:schemeClr val="tx1"/>
                </a:solidFill>
              </a:endParaRPr>
            </a:p>
          </p:txBody>
        </p:sp>
      </p:grpSp>
      <p:sp>
        <p:nvSpPr>
          <p:cNvPr id="13" name="TextBox 12">
            <a:extLst>
              <a:ext uri="{FF2B5EF4-FFF2-40B4-BE49-F238E27FC236}">
                <a16:creationId xmlns:a16="http://schemas.microsoft.com/office/drawing/2014/main" id="{63FF5501-5201-47C3-A805-740926ACB728}"/>
              </a:ext>
            </a:extLst>
          </p:cNvPr>
          <p:cNvSpPr txBox="1"/>
          <p:nvPr/>
        </p:nvSpPr>
        <p:spPr>
          <a:xfrm>
            <a:off x="6966404" y="2708434"/>
            <a:ext cx="4013200" cy="543675"/>
          </a:xfrm>
          <a:prstGeom prst="rect">
            <a:avLst/>
          </a:prstGeom>
          <a:noFill/>
        </p:spPr>
        <p:txBody>
          <a:bodyPr wrap="square" rtlCol="0">
            <a:spAutoFit/>
          </a:bodyPr>
          <a:lstStyle/>
          <a:p>
            <a:pPr algn="ctr"/>
            <a:r>
              <a:rPr lang="en-US" sz="2933" b="1" dirty="0">
                <a:latin typeface="Gidole" panose="02000503000000000000" pitchFamily="50" charset="0"/>
              </a:rPr>
              <a:t>Right anti</a:t>
            </a:r>
          </a:p>
        </p:txBody>
      </p:sp>
    </p:spTree>
    <p:extLst>
      <p:ext uri="{BB962C8B-B14F-4D97-AF65-F5344CB8AC3E}">
        <p14:creationId xmlns:p14="http://schemas.microsoft.com/office/powerpoint/2010/main" val="13680767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10158580" cy="1323632"/>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championships-drill.xlsx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Which cities can claim </a:t>
            </a:r>
            <a:r>
              <a:rPr lang="en-US" sz="2667" i="1" dirty="0">
                <a:latin typeface="Gidole" panose="02000503000000000000" pitchFamily="50" charset="0"/>
                <a:ea typeface="Roboto Mono" pitchFamily="2" charset="0"/>
              </a:rPr>
              <a:t>only </a:t>
            </a:r>
            <a:r>
              <a:rPr lang="en-US" sz="2667" dirty="0">
                <a:latin typeface="Gidole" panose="02000503000000000000" pitchFamily="50" charset="0"/>
                <a:ea typeface="Roboto Mono" pitchFamily="2" charset="0"/>
              </a:rPr>
              <a:t>a hockey or basketball championship? </a:t>
            </a:r>
          </a:p>
        </p:txBody>
      </p:sp>
    </p:spTree>
    <p:extLst>
      <p:ext uri="{BB962C8B-B14F-4D97-AF65-F5344CB8AC3E}">
        <p14:creationId xmlns:p14="http://schemas.microsoft.com/office/powerpoint/2010/main" val="7595815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JOINS CAN GET EXOTIC</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8">
            <a:extLst>
              <a:ext uri="{FF2B5EF4-FFF2-40B4-BE49-F238E27FC236}">
                <a16:creationId xmlns:a16="http://schemas.microsoft.com/office/drawing/2014/main" id="{3BA0197A-9BDF-49F2-B23A-2779E00003C9}"/>
              </a:ext>
            </a:extLst>
          </p:cNvPr>
          <p:cNvSpPr txBox="1"/>
          <p:nvPr/>
        </p:nvSpPr>
        <p:spPr>
          <a:xfrm>
            <a:off x="20320" y="6576219"/>
            <a:ext cx="5232400" cy="276999"/>
          </a:xfrm>
          <a:prstGeom prst="rect">
            <a:avLst/>
          </a:prstGeom>
          <a:noFill/>
        </p:spPr>
        <p:txBody>
          <a:bodyPr wrap="square" rtlCol="0">
            <a:spAutoFit/>
          </a:bodyPr>
          <a:lstStyle/>
          <a:p>
            <a:r>
              <a:rPr lang="en-US" sz="1200" dirty="0">
                <a:latin typeface="Gidole" panose="02000503000000000000" pitchFamily="50" charset="0"/>
                <a:hlinkClick r:id="rId4"/>
              </a:rPr>
              <a:t>https://www.tutorialgateway.org/sql-cross-join/</a:t>
            </a:r>
            <a:r>
              <a:rPr lang="en-US" sz="1200" dirty="0">
                <a:latin typeface="Gidole" panose="02000503000000000000" pitchFamily="50" charset="0"/>
              </a:rPr>
              <a:t>  </a:t>
            </a:r>
          </a:p>
        </p:txBody>
      </p:sp>
      <p:sp>
        <p:nvSpPr>
          <p:cNvPr id="10" name="Oval 9">
            <a:extLst>
              <a:ext uri="{FF2B5EF4-FFF2-40B4-BE49-F238E27FC236}">
                <a16:creationId xmlns:a16="http://schemas.microsoft.com/office/drawing/2014/main" id="{AE747526-1708-4546-9641-90DB667C98A0}"/>
              </a:ext>
            </a:extLst>
          </p:cNvPr>
          <p:cNvSpPr/>
          <p:nvPr/>
        </p:nvSpPr>
        <p:spPr>
          <a:xfrm>
            <a:off x="2080646" y="2362200"/>
            <a:ext cx="3281680" cy="296742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A51BF744-4E12-4E4F-AB57-B5CA1E8FB0F4}"/>
              </a:ext>
            </a:extLst>
          </p:cNvPr>
          <p:cNvSpPr/>
          <p:nvPr/>
        </p:nvSpPr>
        <p:spPr>
          <a:xfrm>
            <a:off x="6829674" y="2362200"/>
            <a:ext cx="3281680" cy="296742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TextBox 12">
            <a:extLst>
              <a:ext uri="{FF2B5EF4-FFF2-40B4-BE49-F238E27FC236}">
                <a16:creationId xmlns:a16="http://schemas.microsoft.com/office/drawing/2014/main" id="{F689F17C-12A8-44DD-83EA-235F1D67F318}"/>
              </a:ext>
            </a:extLst>
          </p:cNvPr>
          <p:cNvSpPr txBox="1"/>
          <p:nvPr/>
        </p:nvSpPr>
        <p:spPr>
          <a:xfrm>
            <a:off x="4089400" y="1830217"/>
            <a:ext cx="4013200" cy="420564"/>
          </a:xfrm>
          <a:prstGeom prst="rect">
            <a:avLst/>
          </a:prstGeom>
          <a:noFill/>
        </p:spPr>
        <p:txBody>
          <a:bodyPr wrap="square" rtlCol="0">
            <a:spAutoFit/>
          </a:bodyPr>
          <a:lstStyle/>
          <a:p>
            <a:pPr algn="ctr"/>
            <a:r>
              <a:rPr lang="en-US" sz="2133" b="1" dirty="0">
                <a:latin typeface="Gidole" panose="02000503000000000000" pitchFamily="50" charset="0"/>
              </a:rPr>
              <a:t>Cross join</a:t>
            </a:r>
          </a:p>
        </p:txBody>
      </p:sp>
      <p:sp>
        <p:nvSpPr>
          <p:cNvPr id="11" name="TextBox 10">
            <a:extLst>
              <a:ext uri="{FF2B5EF4-FFF2-40B4-BE49-F238E27FC236}">
                <a16:creationId xmlns:a16="http://schemas.microsoft.com/office/drawing/2014/main" id="{82531519-3B10-4C37-B9EC-54963F7B6DAF}"/>
              </a:ext>
            </a:extLst>
          </p:cNvPr>
          <p:cNvSpPr txBox="1"/>
          <p:nvPr/>
        </p:nvSpPr>
        <p:spPr>
          <a:xfrm>
            <a:off x="3164840" y="2708807"/>
            <a:ext cx="1117600" cy="2217145"/>
          </a:xfrm>
          <a:prstGeom prst="rect">
            <a:avLst/>
          </a:prstGeom>
          <a:noFill/>
        </p:spPr>
        <p:txBody>
          <a:bodyPr wrap="square" rtlCol="0">
            <a:spAutoFit/>
          </a:bodyPr>
          <a:lstStyle/>
          <a:p>
            <a:pPr algn="ctr">
              <a:lnSpc>
                <a:spcPct val="150000"/>
              </a:lnSpc>
            </a:pPr>
            <a:r>
              <a:rPr lang="en-US" sz="3200" b="1" dirty="0">
                <a:solidFill>
                  <a:schemeClr val="bg1"/>
                </a:solidFill>
                <a:latin typeface="Gidole" panose="02000503000000000000" pitchFamily="50" charset="0"/>
              </a:rPr>
              <a:t>1</a:t>
            </a:r>
          </a:p>
          <a:p>
            <a:pPr algn="ctr">
              <a:lnSpc>
                <a:spcPct val="150000"/>
              </a:lnSpc>
            </a:pPr>
            <a:r>
              <a:rPr lang="en-US" sz="3200" b="1" dirty="0">
                <a:solidFill>
                  <a:schemeClr val="bg1"/>
                </a:solidFill>
                <a:latin typeface="Gidole" panose="02000503000000000000" pitchFamily="50" charset="0"/>
              </a:rPr>
              <a:t>2</a:t>
            </a:r>
          </a:p>
          <a:p>
            <a:pPr algn="ctr">
              <a:lnSpc>
                <a:spcPct val="150000"/>
              </a:lnSpc>
            </a:pPr>
            <a:r>
              <a:rPr lang="en-US" sz="3200" b="1" dirty="0">
                <a:solidFill>
                  <a:schemeClr val="bg1"/>
                </a:solidFill>
                <a:latin typeface="Gidole" panose="02000503000000000000" pitchFamily="50" charset="0"/>
              </a:rPr>
              <a:t>3</a:t>
            </a:r>
          </a:p>
        </p:txBody>
      </p:sp>
      <p:sp>
        <p:nvSpPr>
          <p:cNvPr id="15" name="TextBox 14">
            <a:extLst>
              <a:ext uri="{FF2B5EF4-FFF2-40B4-BE49-F238E27FC236}">
                <a16:creationId xmlns:a16="http://schemas.microsoft.com/office/drawing/2014/main" id="{D2B87376-A7BF-4AF8-8E31-7AF7E971005C}"/>
              </a:ext>
            </a:extLst>
          </p:cNvPr>
          <p:cNvSpPr txBox="1"/>
          <p:nvPr/>
        </p:nvSpPr>
        <p:spPr>
          <a:xfrm>
            <a:off x="7911714" y="2703267"/>
            <a:ext cx="1117600" cy="2217145"/>
          </a:xfrm>
          <a:prstGeom prst="rect">
            <a:avLst/>
          </a:prstGeom>
          <a:noFill/>
        </p:spPr>
        <p:txBody>
          <a:bodyPr wrap="square" rtlCol="0">
            <a:spAutoFit/>
          </a:bodyPr>
          <a:lstStyle/>
          <a:p>
            <a:pPr algn="ctr">
              <a:lnSpc>
                <a:spcPct val="150000"/>
              </a:lnSpc>
            </a:pPr>
            <a:r>
              <a:rPr lang="en-US" sz="3200" b="1" dirty="0">
                <a:solidFill>
                  <a:schemeClr val="bg1"/>
                </a:solidFill>
                <a:latin typeface="Gidole" panose="02000503000000000000" pitchFamily="50" charset="0"/>
              </a:rPr>
              <a:t>1</a:t>
            </a:r>
          </a:p>
          <a:p>
            <a:pPr algn="ctr">
              <a:lnSpc>
                <a:spcPct val="150000"/>
              </a:lnSpc>
            </a:pPr>
            <a:r>
              <a:rPr lang="en-US" sz="3200" b="1" dirty="0">
                <a:solidFill>
                  <a:schemeClr val="bg1"/>
                </a:solidFill>
                <a:latin typeface="Gidole" panose="02000503000000000000" pitchFamily="50" charset="0"/>
              </a:rPr>
              <a:t>2</a:t>
            </a:r>
          </a:p>
          <a:p>
            <a:pPr algn="ctr">
              <a:lnSpc>
                <a:spcPct val="150000"/>
              </a:lnSpc>
            </a:pPr>
            <a:r>
              <a:rPr lang="en-US" sz="3200" b="1" dirty="0">
                <a:solidFill>
                  <a:schemeClr val="bg1"/>
                </a:solidFill>
                <a:latin typeface="Gidole" panose="02000503000000000000" pitchFamily="50" charset="0"/>
              </a:rPr>
              <a:t>3</a:t>
            </a:r>
          </a:p>
        </p:txBody>
      </p:sp>
      <p:cxnSp>
        <p:nvCxnSpPr>
          <p:cNvPr id="16" name="Straight Arrow Connector 15">
            <a:extLst>
              <a:ext uri="{FF2B5EF4-FFF2-40B4-BE49-F238E27FC236}">
                <a16:creationId xmlns:a16="http://schemas.microsoft.com/office/drawing/2014/main" id="{4EEA6C14-70B2-4B41-AD2C-665C0D34C68B}"/>
              </a:ext>
            </a:extLst>
          </p:cNvPr>
          <p:cNvCxnSpPr/>
          <p:nvPr/>
        </p:nvCxnSpPr>
        <p:spPr>
          <a:xfrm>
            <a:off x="4013200" y="3124200"/>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E855B4-B297-40BA-9481-9C8DC39806AB}"/>
              </a:ext>
            </a:extLst>
          </p:cNvPr>
          <p:cNvCxnSpPr>
            <a:cxnSpLocks/>
          </p:cNvCxnSpPr>
          <p:nvPr/>
        </p:nvCxnSpPr>
        <p:spPr>
          <a:xfrm>
            <a:off x="4013200" y="3124200"/>
            <a:ext cx="4267200" cy="72171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2E39-D459-47E9-809E-2AC984F9B6EE}"/>
              </a:ext>
            </a:extLst>
          </p:cNvPr>
          <p:cNvCxnSpPr>
            <a:cxnSpLocks/>
          </p:cNvCxnSpPr>
          <p:nvPr/>
        </p:nvCxnSpPr>
        <p:spPr>
          <a:xfrm>
            <a:off x="4013200" y="3104883"/>
            <a:ext cx="4267200" cy="160297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87255-778D-4D73-ACE5-6DC60C2EEF65}"/>
              </a:ext>
            </a:extLst>
          </p:cNvPr>
          <p:cNvCxnSpPr/>
          <p:nvPr/>
        </p:nvCxnSpPr>
        <p:spPr>
          <a:xfrm>
            <a:off x="4191000" y="3845910"/>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7CC8A0-A030-4442-9142-F5BC89E040F1}"/>
              </a:ext>
            </a:extLst>
          </p:cNvPr>
          <p:cNvCxnSpPr>
            <a:cxnSpLocks/>
          </p:cNvCxnSpPr>
          <p:nvPr/>
        </p:nvCxnSpPr>
        <p:spPr>
          <a:xfrm flipV="1">
            <a:off x="4191000" y="3124201"/>
            <a:ext cx="3835400" cy="72170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6E66E-590B-4811-A483-112C74F331FE}"/>
              </a:ext>
            </a:extLst>
          </p:cNvPr>
          <p:cNvCxnSpPr>
            <a:cxnSpLocks/>
          </p:cNvCxnSpPr>
          <p:nvPr/>
        </p:nvCxnSpPr>
        <p:spPr>
          <a:xfrm>
            <a:off x="4280287" y="3845910"/>
            <a:ext cx="4000113" cy="861946"/>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1D90B-D7BD-4205-8867-37A0C6532536}"/>
              </a:ext>
            </a:extLst>
          </p:cNvPr>
          <p:cNvCxnSpPr/>
          <p:nvPr/>
        </p:nvCxnSpPr>
        <p:spPr>
          <a:xfrm>
            <a:off x="4191000" y="4666262"/>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B98A86-0B82-4C6E-86B5-B3B313390EE6}"/>
              </a:ext>
            </a:extLst>
          </p:cNvPr>
          <p:cNvCxnSpPr>
            <a:cxnSpLocks/>
          </p:cNvCxnSpPr>
          <p:nvPr/>
        </p:nvCxnSpPr>
        <p:spPr>
          <a:xfrm flipV="1">
            <a:off x="4222944" y="3124201"/>
            <a:ext cx="3803457" cy="154206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887C10-E155-4923-BC69-83A687707176}"/>
              </a:ext>
            </a:extLst>
          </p:cNvPr>
          <p:cNvCxnSpPr>
            <a:cxnSpLocks/>
          </p:cNvCxnSpPr>
          <p:nvPr/>
        </p:nvCxnSpPr>
        <p:spPr>
          <a:xfrm flipV="1">
            <a:off x="4280287" y="3845910"/>
            <a:ext cx="3955857" cy="81114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3C45F9-691D-4D58-8D3A-AAB7CF5DD43B}"/>
              </a:ext>
            </a:extLst>
          </p:cNvPr>
          <p:cNvSpPr txBox="1"/>
          <p:nvPr/>
        </p:nvSpPr>
        <p:spPr>
          <a:xfrm>
            <a:off x="1714886" y="1993663"/>
            <a:ext cx="4013200" cy="420564"/>
          </a:xfrm>
          <a:prstGeom prst="rect">
            <a:avLst/>
          </a:prstGeom>
          <a:noFill/>
        </p:spPr>
        <p:txBody>
          <a:bodyPr wrap="square" rtlCol="0">
            <a:spAutoFit/>
          </a:bodyPr>
          <a:lstStyle/>
          <a:p>
            <a:pPr algn="ctr"/>
            <a:r>
              <a:rPr lang="en-US" sz="2133" b="1" dirty="0">
                <a:latin typeface="Gidole" panose="02000503000000000000" pitchFamily="50" charset="0"/>
              </a:rPr>
              <a:t>TABLE A</a:t>
            </a:r>
          </a:p>
        </p:txBody>
      </p:sp>
      <p:sp>
        <p:nvSpPr>
          <p:cNvPr id="26" name="TextBox 25">
            <a:extLst>
              <a:ext uri="{FF2B5EF4-FFF2-40B4-BE49-F238E27FC236}">
                <a16:creationId xmlns:a16="http://schemas.microsoft.com/office/drawing/2014/main" id="{429194C6-C94B-4C36-AA87-1929AB7F3E21}"/>
              </a:ext>
            </a:extLst>
          </p:cNvPr>
          <p:cNvSpPr txBox="1"/>
          <p:nvPr/>
        </p:nvSpPr>
        <p:spPr>
          <a:xfrm>
            <a:off x="6463914" y="1977480"/>
            <a:ext cx="4013200" cy="420564"/>
          </a:xfrm>
          <a:prstGeom prst="rect">
            <a:avLst/>
          </a:prstGeom>
          <a:noFill/>
        </p:spPr>
        <p:txBody>
          <a:bodyPr wrap="square" rtlCol="0">
            <a:spAutoFit/>
          </a:bodyPr>
          <a:lstStyle/>
          <a:p>
            <a:pPr algn="ctr"/>
            <a:r>
              <a:rPr lang="en-US" sz="2133" b="1" dirty="0">
                <a:latin typeface="Gidole" panose="02000503000000000000" pitchFamily="50" charset="0"/>
              </a:rPr>
              <a:t>TABLE B</a:t>
            </a:r>
          </a:p>
        </p:txBody>
      </p:sp>
    </p:spTree>
    <p:extLst>
      <p:ext uri="{BB962C8B-B14F-4D97-AF65-F5344CB8AC3E}">
        <p14:creationId xmlns:p14="http://schemas.microsoft.com/office/powerpoint/2010/main" val="4279494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office-employees.xlsx</a:t>
            </a:r>
          </a:p>
        </p:txBody>
      </p:sp>
    </p:spTree>
    <p:extLst>
      <p:ext uri="{BB962C8B-B14F-4D97-AF65-F5344CB8AC3E}">
        <p14:creationId xmlns:p14="http://schemas.microsoft.com/office/powerpoint/2010/main" val="34622105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144498"/>
          </a:xfrm>
          <a:prstGeom prst="rect">
            <a:avLst/>
          </a:prstGeom>
          <a:noFill/>
        </p:spPr>
        <p:txBody>
          <a:bodyPr wrap="square" rtlCol="0">
            <a:spAutoFit/>
          </a:bodyPr>
          <a:lstStyle/>
          <a:p>
            <a:r>
              <a:rPr lang="en-US" sz="2667" dirty="0">
                <a:latin typeface="Gidole" panose="02000503000000000000" pitchFamily="50" charset="0"/>
              </a:rPr>
              <a:t>Files: </a:t>
            </a:r>
            <a:r>
              <a:rPr lang="en-US" sz="2667" dirty="0">
                <a:latin typeface="Roboto Mono" pitchFamily="2" charset="0"/>
                <a:ea typeface="Roboto Mono" pitchFamily="2" charset="0"/>
              </a:rPr>
              <a:t>states.xlsx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Create a table to record each state’s bird, flower and capital</a:t>
            </a:r>
          </a:p>
          <a:p>
            <a:pPr marL="495325" indent="-495325">
              <a:buFont typeface="+mj-lt"/>
              <a:buAutoNum type="arabicPeriod"/>
            </a:pP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115665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942283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588001" y="381000"/>
            <a:ext cx="6395471" cy="769441"/>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1877630"/>
          </a:xfrm>
          <a:prstGeom prst="rect">
            <a:avLst/>
          </a:prstGeom>
          <a:noFill/>
        </p:spPr>
        <p:txBody>
          <a:bodyPr wrap="square" rtlCol="0">
            <a:spAutoFit/>
          </a:bodyPr>
          <a:lstStyle/>
          <a:p>
            <a:pPr marL="685834" lvl="1" indent="-381019">
              <a:buFont typeface="Arial" panose="020B0604020202020204" pitchFamily="34" charset="0"/>
              <a:buChar char="•"/>
            </a:pPr>
            <a:r>
              <a:rPr lang="en-US" sz="3867" dirty="0">
                <a:latin typeface="Gidole" panose="020B0604020202020204" charset="0"/>
              </a:rPr>
              <a:t>M language</a:t>
            </a:r>
          </a:p>
          <a:p>
            <a:pPr marL="685834" lvl="1" indent="-381019">
              <a:buFont typeface="Arial" panose="020B0604020202020204" pitchFamily="34" charset="0"/>
              <a:buChar char="•"/>
            </a:pPr>
            <a:r>
              <a:rPr lang="en-US" sz="3867" dirty="0">
                <a:latin typeface="Gidole" panose="020B0604020202020204" charset="0"/>
              </a:rPr>
              <a:t>PowerPivot</a:t>
            </a:r>
          </a:p>
          <a:p>
            <a:pPr marL="685834" lvl="1" indent="-381019">
              <a:buFont typeface="Arial" panose="020B0604020202020204" pitchFamily="34" charset="0"/>
              <a:buChar char="•"/>
            </a:pPr>
            <a:r>
              <a:rPr lang="en-US" sz="3867"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886474" y="3663215"/>
            <a:ext cx="5082879" cy="1508939"/>
          </a:xfrm>
          <a:prstGeom prst="rect">
            <a:avLst/>
          </a:prstGeom>
        </p:spPr>
        <p:txBody>
          <a:bodyPr lIns="0" tIns="0" rIns="0" bIns="0" rtlCol="0" anchor="t">
            <a:spAutoFit/>
          </a:bodyPr>
          <a:lstStyle/>
          <a:p>
            <a:pPr marL="304815" indent="-304815">
              <a:lnSpc>
                <a:spcPts val="3015"/>
              </a:lnSpc>
              <a:buFont typeface="Arial" panose="020B0604020202020204" pitchFamily="34" charset="0"/>
              <a:buChar char="•"/>
            </a:pPr>
            <a:r>
              <a:rPr lang="en-US" sz="2267" spc="227" dirty="0">
                <a:solidFill>
                  <a:srgbClr val="F2F0F4"/>
                </a:solidFill>
                <a:latin typeface="Gidole"/>
              </a:rPr>
              <a:t>On O’Reilly Learning at https://learning.oreilly.com/library/view/collect-combine-and/9781509307982/</a:t>
            </a:r>
          </a:p>
        </p:txBody>
      </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957267"/>
          </a:xfrm>
          <a:prstGeom prst="rect">
            <a:avLst/>
          </a:prstGeom>
        </p:spPr>
        <p:txBody>
          <a:bodyPr lIns="0" tIns="0" rIns="0" bIns="0" rtlCol="0" anchor="t">
            <a:spAutoFit/>
          </a:bodyPr>
          <a:lstStyle/>
          <a:p>
            <a:pPr>
              <a:lnSpc>
                <a:spcPts val="3920"/>
              </a:lnSpc>
              <a:spcBef>
                <a:spcPct val="0"/>
              </a:spcBef>
            </a:pPr>
            <a:r>
              <a:rPr lang="en-US" sz="2800" i="1" dirty="0">
                <a:solidFill>
                  <a:srgbClr val="FFFFFF"/>
                </a:solidFill>
                <a:latin typeface="League Spartan"/>
              </a:rPr>
              <a:t>Collect, Combine, and Transform Data Using Power Query in Excel and Power BI</a:t>
            </a:r>
            <a:r>
              <a:rPr lang="en-US" sz="2800" dirty="0">
                <a:solidFill>
                  <a:srgbClr val="FFFFFF"/>
                </a:solidFill>
                <a:latin typeface="League Spartan"/>
              </a:rPr>
              <a:t>, 1st Edition</a:t>
            </a:r>
          </a:p>
          <a:p>
            <a:pPr>
              <a:lnSpc>
                <a:spcPts val="3920"/>
              </a:lnSpc>
              <a:spcBef>
                <a:spcPct val="0"/>
              </a:spcBef>
            </a:pPr>
            <a:r>
              <a:rPr lang="en-US" sz="2800" dirty="0">
                <a:solidFill>
                  <a:srgbClr val="FFFFFF"/>
                </a:solidFill>
                <a:latin typeface="League Spartan"/>
              </a:rPr>
              <a:t>by Gil </a:t>
            </a:r>
            <a:r>
              <a:rPr lang="en-US" sz="2800" dirty="0" err="1">
                <a:solidFill>
                  <a:srgbClr val="FFFFFF"/>
                </a:solidFill>
                <a:latin typeface="League Spartan"/>
              </a:rPr>
              <a:t>Raviv</a:t>
            </a:r>
            <a:endParaRPr lang="en-US" sz="28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2782" y="711199"/>
            <a:ext cx="4300361"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Tentative schedule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5A0FBA4B-4731-CD03-8BEB-0CF98BDB88B2}"/>
              </a:ext>
            </a:extLst>
          </p:cNvPr>
          <p:cNvPicPr>
            <a:picLocks noChangeAspect="1"/>
          </p:cNvPicPr>
          <p:nvPr/>
        </p:nvPicPr>
        <p:blipFill>
          <a:blip r:embed="rId4"/>
          <a:stretch>
            <a:fillRect/>
          </a:stretch>
        </p:blipFill>
        <p:spPr>
          <a:xfrm>
            <a:off x="0" y="2132608"/>
            <a:ext cx="12192000" cy="2592784"/>
          </a:xfrm>
          <a:prstGeom prst="rect">
            <a:avLst/>
          </a:prstGeom>
        </p:spPr>
      </p:pic>
    </p:spTree>
    <p:extLst>
      <p:ext uri="{BB962C8B-B14F-4D97-AF65-F5344CB8AC3E}">
        <p14:creationId xmlns:p14="http://schemas.microsoft.com/office/powerpoint/2010/main" val="38013710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886474" y="3663215"/>
            <a:ext cx="5082879" cy="1508939"/>
          </a:xfrm>
          <a:prstGeom prst="rect">
            <a:avLst/>
          </a:prstGeom>
        </p:spPr>
        <p:txBody>
          <a:bodyPr lIns="0" tIns="0" rIns="0" bIns="0" rtlCol="0" anchor="t">
            <a:spAutoFit/>
          </a:bodyPr>
          <a:lstStyle/>
          <a:p>
            <a:pPr marL="304815" indent="-304815">
              <a:lnSpc>
                <a:spcPts val="3015"/>
              </a:lnSpc>
              <a:buFont typeface="Arial" panose="020B0604020202020204" pitchFamily="34" charset="0"/>
              <a:buChar char="•"/>
            </a:pPr>
            <a:r>
              <a:rPr lang="en-US" sz="2267" spc="227" dirty="0">
                <a:solidFill>
                  <a:srgbClr val="F2F0F4"/>
                </a:solidFill>
                <a:latin typeface="Gidole"/>
              </a:rPr>
              <a:t>On O’Reilly Learning at https://learning.oreilly.com/library/view/excel-power-pivot/9781119210641/</a:t>
            </a:r>
          </a:p>
        </p:txBody>
      </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957267"/>
          </a:xfrm>
          <a:prstGeom prst="rect">
            <a:avLst/>
          </a:prstGeom>
        </p:spPr>
        <p:txBody>
          <a:bodyPr lIns="0" tIns="0" rIns="0" bIns="0" rtlCol="0" anchor="t">
            <a:spAutoFit/>
          </a:bodyPr>
          <a:lstStyle/>
          <a:p>
            <a:pPr>
              <a:lnSpc>
                <a:spcPts val="3920"/>
              </a:lnSpc>
              <a:spcBef>
                <a:spcPct val="0"/>
              </a:spcBef>
            </a:pPr>
            <a:endParaRPr lang="en-US" sz="2800" i="1" dirty="0">
              <a:solidFill>
                <a:srgbClr val="FFFFFF"/>
              </a:solidFill>
              <a:latin typeface="League Spartan"/>
            </a:endParaRPr>
          </a:p>
          <a:p>
            <a:pPr>
              <a:lnSpc>
                <a:spcPts val="3920"/>
              </a:lnSpc>
              <a:spcBef>
                <a:spcPct val="0"/>
              </a:spcBef>
            </a:pPr>
            <a:r>
              <a:rPr lang="en-US" sz="2800" i="1" dirty="0">
                <a:solidFill>
                  <a:srgbClr val="FFFFFF"/>
                </a:solidFill>
                <a:latin typeface="League Spartan"/>
              </a:rPr>
              <a:t>Excel Power Pivot and Power Query For Dummies</a:t>
            </a:r>
            <a:r>
              <a:rPr lang="en-US" sz="2800" dirty="0">
                <a:solidFill>
                  <a:srgbClr val="FFFFFF"/>
                </a:solidFill>
                <a:latin typeface="League Spartan"/>
              </a:rPr>
              <a:t>, </a:t>
            </a:r>
          </a:p>
          <a:p>
            <a:pPr>
              <a:lnSpc>
                <a:spcPts val="3920"/>
              </a:lnSpc>
              <a:spcBef>
                <a:spcPct val="0"/>
              </a:spcBef>
            </a:pPr>
            <a:r>
              <a:rPr lang="en-US" sz="28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6768" y="803518"/>
            <a:ext cx="3795548" cy="4744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Importing the data… Power Query</a:t>
            </a:r>
          </a:p>
        </p:txBody>
      </p:sp>
    </p:spTree>
    <p:extLst>
      <p:ext uri="{BB962C8B-B14F-4D97-AF65-F5344CB8AC3E}">
        <p14:creationId xmlns:p14="http://schemas.microsoft.com/office/powerpoint/2010/main" val="17692625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anose="020B0403040502020204"/>
              </a:rPr>
              <a:t>1. Open source means a license to build and distribute</a:t>
            </a:r>
          </a:p>
        </p:txBody>
      </p:sp>
    </p:spTree>
    <p:extLst>
      <p:ext uri="{BB962C8B-B14F-4D97-AF65-F5344CB8AC3E}">
        <p14:creationId xmlns:p14="http://schemas.microsoft.com/office/powerpoint/2010/main" val="1884279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What is open source? </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3108543"/>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code that is designed to be publicly accessible—anyone can see, modify, and distribute the code as they see fit.”</a:t>
            </a:r>
          </a:p>
          <a:p>
            <a:r>
              <a:rPr lang="en-US" sz="2800" dirty="0">
                <a:solidFill>
                  <a:srgbClr val="707070"/>
                </a:solidFill>
                <a:latin typeface="Pragmatica" panose="020B0403040502020204" pitchFamily="34" charset="0"/>
              </a:rPr>
              <a:t>	</a:t>
            </a:r>
          </a:p>
          <a:p>
            <a:r>
              <a:rPr lang="en-US" sz="2800" dirty="0">
                <a:solidFill>
                  <a:srgbClr val="707070"/>
                </a:solidFill>
                <a:latin typeface="Pragmatica" panose="020B0403040502020204" pitchFamily="34" charset="0"/>
              </a:rPr>
              <a:t>	- </a:t>
            </a:r>
            <a:r>
              <a:rPr lang="en-US" sz="2800" dirty="0">
                <a:solidFill>
                  <a:srgbClr val="707070"/>
                </a:solidFill>
                <a:latin typeface="Pragmatica" panose="020B0403040502020204" pitchFamily="34" charset="0"/>
                <a:hlinkClick r:id="rId4"/>
              </a:rPr>
              <a:t>Red Hat, “What is open source?”</a:t>
            </a:r>
            <a:endParaRPr lang="en-US" sz="2800" dirty="0">
              <a:solidFill>
                <a:srgbClr val="707070"/>
              </a:solidFill>
              <a:latin typeface="Pragmatica" panose="020B0403040502020204" pitchFamily="34"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3838922-6574-4562-9823-A20DD0035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6122" y="3805133"/>
            <a:ext cx="3987902" cy="2241286"/>
          </a:xfrm>
          <a:prstGeom prst="rect">
            <a:avLst/>
          </a:prstGeom>
        </p:spPr>
      </p:pic>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B9B4F96E-8B41-483C-A2B6-35267541CD58}"/>
              </a:ext>
            </a:extLst>
          </p:cNvPr>
          <p:cNvSpPr txBox="1"/>
          <p:nvPr/>
        </p:nvSpPr>
        <p:spPr>
          <a:xfrm>
            <a:off x="0" y="6542749"/>
            <a:ext cx="9799936" cy="369332"/>
          </a:xfrm>
          <a:prstGeom prst="rect">
            <a:avLst/>
          </a:prstGeom>
          <a:noFill/>
        </p:spPr>
        <p:txBody>
          <a:bodyPr wrap="square">
            <a:spAutoFit/>
          </a:bodyPr>
          <a:lstStyle/>
          <a:p>
            <a:r>
              <a:rPr lang="en-US" dirty="0"/>
              <a:t>https://cloudblogs.microsoft.com/windowsserver/2015/05/06/microsoft-loves-linux/</a:t>
            </a:r>
          </a:p>
        </p:txBody>
      </p:sp>
    </p:spTree>
    <p:extLst>
      <p:ext uri="{BB962C8B-B14F-4D97-AF65-F5344CB8AC3E}">
        <p14:creationId xmlns:p14="http://schemas.microsoft.com/office/powerpoint/2010/main" val="41073703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Python+ Anaconda + </a:t>
            </a:r>
            <a:r>
              <a:rPr lang="en-US" sz="6000" dirty="0" err="1">
                <a:latin typeface="Aliens &amp; cows" panose="00000500000000000000" pitchFamily="2" charset="0"/>
              </a:rPr>
              <a:t>Jupyter</a:t>
            </a:r>
            <a:endParaRPr lang="en-US" sz="6000" dirty="0">
              <a:latin typeface="Aliens &amp; cows" panose="00000500000000000000" pitchFamily="2" charset="0"/>
            </a:endParaRPr>
          </a:p>
        </p:txBody>
      </p:sp>
      <p:sp>
        <p:nvSpPr>
          <p:cNvPr id="8" name="TextBox 7">
            <a:extLst>
              <a:ext uri="{FF2B5EF4-FFF2-40B4-BE49-F238E27FC236}">
                <a16:creationId xmlns:a16="http://schemas.microsoft.com/office/drawing/2014/main" id="{11840D5C-3D15-43FA-828B-81755108AC4E}"/>
              </a:ext>
            </a:extLst>
          </p:cNvPr>
          <p:cNvSpPr txBox="1"/>
          <p:nvPr/>
        </p:nvSpPr>
        <p:spPr>
          <a:xfrm>
            <a:off x="4211235" y="5174952"/>
            <a:ext cx="3223967" cy="1569660"/>
          </a:xfrm>
          <a:prstGeom prst="rect">
            <a:avLst/>
          </a:prstGeom>
          <a:noFill/>
        </p:spPr>
        <p:txBody>
          <a:bodyPr wrap="square" rtlCol="0">
            <a:spAutoFit/>
          </a:bodyPr>
          <a:lstStyle/>
          <a:p>
            <a:pPr algn="ctr"/>
            <a:r>
              <a:rPr lang="en-US" sz="2400" dirty="0">
                <a:latin typeface="Pragmatica" pitchFamily="2" charset="0"/>
              </a:rPr>
              <a:t>The “distribution” of code &amp; apps</a:t>
            </a:r>
          </a:p>
          <a:p>
            <a:pPr algn="ctr"/>
            <a:endParaRPr lang="en-US" sz="2400" dirty="0">
              <a:latin typeface="Pragmatica" pitchFamily="2" charset="0"/>
            </a:endParaRPr>
          </a:p>
          <a:p>
            <a:pPr algn="ctr"/>
            <a:r>
              <a:rPr lang="en-US" sz="2400" dirty="0">
                <a:latin typeface="Pragmatica" pitchFamily="2" charset="0"/>
                <a:hlinkClick r:id="rId4"/>
              </a:rPr>
              <a:t>anaconda.com</a:t>
            </a:r>
            <a:endParaRPr lang="en-US" sz="2400" dirty="0">
              <a:latin typeface="Pragmatica" pitchFamily="2" charset="0"/>
            </a:endParaRPr>
          </a:p>
        </p:txBody>
      </p:sp>
      <p:sp>
        <p:nvSpPr>
          <p:cNvPr id="12" name="TextBox 11">
            <a:extLst>
              <a:ext uri="{FF2B5EF4-FFF2-40B4-BE49-F238E27FC236}">
                <a16:creationId xmlns:a16="http://schemas.microsoft.com/office/drawing/2014/main" id="{58B22640-98BF-4B6B-939E-E50C08DEC28C}"/>
              </a:ext>
            </a:extLst>
          </p:cNvPr>
          <p:cNvSpPr txBox="1"/>
          <p:nvPr/>
        </p:nvSpPr>
        <p:spPr>
          <a:xfrm>
            <a:off x="334451" y="5139820"/>
            <a:ext cx="3641931" cy="1569660"/>
          </a:xfrm>
          <a:prstGeom prst="rect">
            <a:avLst/>
          </a:prstGeom>
          <a:noFill/>
        </p:spPr>
        <p:txBody>
          <a:bodyPr wrap="square">
            <a:spAutoFit/>
          </a:bodyPr>
          <a:lstStyle/>
          <a:p>
            <a:r>
              <a:rPr lang="en-US" sz="2400" dirty="0">
                <a:latin typeface="Pragmatica" pitchFamily="2" charset="0"/>
              </a:rPr>
              <a:t>The (open) source code</a:t>
            </a:r>
          </a:p>
          <a:p>
            <a:endParaRPr lang="en-US" sz="2400" dirty="0">
              <a:latin typeface="Pragmatica" pitchFamily="2" charset="0"/>
            </a:endParaRPr>
          </a:p>
          <a:p>
            <a:r>
              <a:rPr lang="en-US" sz="2400" dirty="0">
                <a:latin typeface="Pragmatica" pitchFamily="2" charset="0"/>
                <a:hlinkClick r:id="rId5"/>
              </a:rPr>
              <a:t>python.org  </a:t>
            </a:r>
            <a:endParaRPr lang="en-US" sz="2400" dirty="0">
              <a:latin typeface="Pragmatica" pitchFamily="2" charset="0"/>
            </a:endParaRPr>
          </a:p>
        </p:txBody>
      </p:sp>
      <p:pic>
        <p:nvPicPr>
          <p:cNvPr id="3074" name="Picture 2">
            <a:extLst>
              <a:ext uri="{FF2B5EF4-FFF2-40B4-BE49-F238E27FC236}">
                <a16:creationId xmlns:a16="http://schemas.microsoft.com/office/drawing/2014/main" id="{E3988C34-2EF3-4BC5-A72A-3F7595D4F9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750" y="2407641"/>
            <a:ext cx="2608976" cy="26089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aconda (Python distribution) - Wikipedia">
            <a:extLst>
              <a:ext uri="{FF2B5EF4-FFF2-40B4-BE49-F238E27FC236}">
                <a16:creationId xmlns:a16="http://schemas.microsoft.com/office/drawing/2014/main" id="{68DA0063-7FE8-4DF8-994B-B10B1C9774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8716" y="2576686"/>
            <a:ext cx="4257675" cy="2124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oject Jupyter - Wikipedia">
            <a:extLst>
              <a:ext uri="{FF2B5EF4-FFF2-40B4-BE49-F238E27FC236}">
                <a16:creationId xmlns:a16="http://schemas.microsoft.com/office/drawing/2014/main" id="{CD5F432D-C909-4287-9AEF-76EB923DE37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67904" y="1882550"/>
            <a:ext cx="2730958" cy="316547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DEA6594-3D2D-47D7-A4AB-E3B31A6DA3E8}"/>
              </a:ext>
            </a:extLst>
          </p:cNvPr>
          <p:cNvSpPr txBox="1"/>
          <p:nvPr/>
        </p:nvSpPr>
        <p:spPr>
          <a:xfrm>
            <a:off x="8721400" y="5192166"/>
            <a:ext cx="3136149" cy="1569660"/>
          </a:xfrm>
          <a:prstGeom prst="rect">
            <a:avLst/>
          </a:prstGeom>
          <a:noFill/>
        </p:spPr>
        <p:txBody>
          <a:bodyPr wrap="square" rtlCol="0">
            <a:spAutoFit/>
          </a:bodyPr>
          <a:lstStyle/>
          <a:p>
            <a:pPr algn="ctr"/>
            <a:r>
              <a:rPr lang="en-US" sz="2400" dirty="0">
                <a:latin typeface="Pragmatica" pitchFamily="2" charset="0"/>
              </a:rPr>
              <a:t>The browser-based app</a:t>
            </a:r>
          </a:p>
          <a:p>
            <a:pPr algn="ctr"/>
            <a:endParaRPr lang="en-US" sz="2400" dirty="0">
              <a:latin typeface="Pragmatica" pitchFamily="2" charset="0"/>
            </a:endParaRPr>
          </a:p>
          <a:p>
            <a:pPr algn="ctr"/>
            <a:r>
              <a:rPr lang="en-US" sz="2400" dirty="0">
                <a:latin typeface="Pragmatica" pitchFamily="2" charset="0"/>
                <a:hlinkClick r:id="rId9"/>
              </a:rPr>
              <a:t>jupyter.org</a:t>
            </a:r>
            <a:endParaRPr lang="en-US" sz="2400" dirty="0">
              <a:latin typeface="Pragmatica" pitchFamily="2" charset="0"/>
            </a:endParaRPr>
          </a:p>
        </p:txBody>
      </p:sp>
    </p:spTree>
    <p:extLst>
      <p:ext uri="{BB962C8B-B14F-4D97-AF65-F5344CB8AC3E}">
        <p14:creationId xmlns:p14="http://schemas.microsoft.com/office/powerpoint/2010/main" val="22865613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57991" y="218174"/>
            <a:ext cx="6516429" cy="526297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downloading-anaconda.docx</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Download Anaconda (or click “launch binder”…)</a:t>
            </a:r>
          </a:p>
          <a:p>
            <a:pPr marL="514350" indent="-514350">
              <a:buAutoNum type="arabicPeriod"/>
            </a:pPr>
            <a:r>
              <a:rPr lang="en-US" sz="2800" b="1" dirty="0">
                <a:solidFill>
                  <a:srgbClr val="CF3338"/>
                </a:solidFill>
                <a:latin typeface="Pragmatica" pitchFamily="2" charset="0"/>
              </a:rPr>
              <a:t>Start with </a:t>
            </a:r>
            <a:r>
              <a:rPr lang="en-US" sz="2800" b="1" dirty="0" err="1">
                <a:solidFill>
                  <a:srgbClr val="CF3338"/>
                </a:solidFill>
                <a:latin typeface="Pragmatica" pitchFamily="2" charset="0"/>
              </a:rPr>
              <a:t>Jupyter</a:t>
            </a:r>
            <a:r>
              <a:rPr lang="en-US" sz="2800" b="1" dirty="0">
                <a:solidFill>
                  <a:srgbClr val="CF3338"/>
                </a:solidFill>
                <a:latin typeface="Pragmatica" pitchFamily="2" charset="0"/>
              </a:rPr>
              <a:t> at 1+1…</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pic>
        <p:nvPicPr>
          <p:cNvPr id="9" name="Picture 8">
            <a:extLst>
              <a:ext uri="{FF2B5EF4-FFF2-40B4-BE49-F238E27FC236}">
                <a16:creationId xmlns:a16="http://schemas.microsoft.com/office/drawing/2014/main" id="{54086B7D-6DA5-45E4-BFAC-565935D853D4}"/>
              </a:ext>
            </a:extLst>
          </p:cNvPr>
          <p:cNvPicPr>
            <a:picLocks noChangeAspect="1"/>
          </p:cNvPicPr>
          <p:nvPr/>
        </p:nvPicPr>
        <p:blipFill>
          <a:blip r:embed="rId4"/>
          <a:stretch>
            <a:fillRect/>
          </a:stretch>
        </p:blipFill>
        <p:spPr>
          <a:xfrm>
            <a:off x="392397" y="3923670"/>
            <a:ext cx="9856197" cy="2646866"/>
          </a:xfrm>
          <a:prstGeom prst="rect">
            <a:avLst/>
          </a:prstGeom>
        </p:spPr>
      </p:pic>
      <p:sp>
        <p:nvSpPr>
          <p:cNvPr id="13" name="TextBox 12">
            <a:extLst>
              <a:ext uri="{FF2B5EF4-FFF2-40B4-BE49-F238E27FC236}">
                <a16:creationId xmlns:a16="http://schemas.microsoft.com/office/drawing/2014/main" id="{15039CAE-3A25-441F-86F2-FB512EB8851E}"/>
              </a:ext>
            </a:extLst>
          </p:cNvPr>
          <p:cNvSpPr txBox="1"/>
          <p:nvPr/>
        </p:nvSpPr>
        <p:spPr>
          <a:xfrm>
            <a:off x="5429963" y="412069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Menu bar</a:t>
            </a:r>
          </a:p>
        </p:txBody>
      </p:sp>
      <p:sp>
        <p:nvSpPr>
          <p:cNvPr id="14" name="TextBox 13">
            <a:extLst>
              <a:ext uri="{FF2B5EF4-FFF2-40B4-BE49-F238E27FC236}">
                <a16:creationId xmlns:a16="http://schemas.microsoft.com/office/drawing/2014/main" id="{B4BC673B-ED2C-4075-A2A9-AF56F43DCED5}"/>
              </a:ext>
            </a:extLst>
          </p:cNvPr>
          <p:cNvSpPr txBox="1"/>
          <p:nvPr/>
        </p:nvSpPr>
        <p:spPr>
          <a:xfrm>
            <a:off x="6091171" y="4522932"/>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Toolbar</a:t>
            </a:r>
          </a:p>
        </p:txBody>
      </p:sp>
      <p:sp>
        <p:nvSpPr>
          <p:cNvPr id="15" name="TextBox 14">
            <a:extLst>
              <a:ext uri="{FF2B5EF4-FFF2-40B4-BE49-F238E27FC236}">
                <a16:creationId xmlns:a16="http://schemas.microsoft.com/office/drawing/2014/main" id="{65490B59-D9B7-4C84-BA19-C822A1B450EF}"/>
              </a:ext>
            </a:extLst>
          </p:cNvPr>
          <p:cNvSpPr txBox="1"/>
          <p:nvPr/>
        </p:nvSpPr>
        <p:spPr>
          <a:xfrm>
            <a:off x="1933748" y="524710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Code cell</a:t>
            </a:r>
          </a:p>
        </p:txBody>
      </p:sp>
      <p:pic>
        <p:nvPicPr>
          <p:cNvPr id="8" name="Graphic 7">
            <a:extLst>
              <a:ext uri="{FF2B5EF4-FFF2-40B4-BE49-F238E27FC236}">
                <a16:creationId xmlns:a16="http://schemas.microsoft.com/office/drawing/2014/main" id="{C572080D-58C2-42D4-BBBD-BB60818830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26305" y="2849663"/>
            <a:ext cx="2885170" cy="529389"/>
          </a:xfrm>
          <a:prstGeom prst="rect">
            <a:avLst/>
          </a:prstGeom>
        </p:spPr>
      </p:pic>
    </p:spTree>
    <p:extLst>
      <p:ext uri="{BB962C8B-B14F-4D97-AF65-F5344CB8AC3E}">
        <p14:creationId xmlns:p14="http://schemas.microsoft.com/office/powerpoint/2010/main" val="26217832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2. It’s finnicky… or maybe logical?</a:t>
            </a:r>
          </a:p>
        </p:txBody>
      </p:sp>
    </p:spTree>
    <p:extLst>
      <p:ext uri="{BB962C8B-B14F-4D97-AF65-F5344CB8AC3E}">
        <p14:creationId xmlns:p14="http://schemas.microsoft.com/office/powerpoint/2010/main" val="36091482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954107"/>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thing-2.ipynb</a:t>
            </a:r>
          </a:p>
          <a:p>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1692771"/>
          </a:xfrm>
          <a:prstGeom prst="rect">
            <a:avLst/>
          </a:prstGeom>
          <a:noFill/>
        </p:spPr>
        <p:txBody>
          <a:bodyPr wrap="square" rtlCol="0">
            <a:spAutoFit/>
          </a:bodyPr>
          <a:lstStyle/>
          <a:p>
            <a:r>
              <a:rPr lang="en-US" sz="2600" b="1" dirty="0">
                <a:solidFill>
                  <a:srgbClr val="CF3338"/>
                </a:solidFill>
                <a:latin typeface="Pragmatica" pitchFamily="2" charset="0"/>
              </a:rPr>
              <a:t>How does Python handle</a:t>
            </a:r>
          </a:p>
          <a:p>
            <a:pPr marL="457200" indent="-457200">
              <a:buFont typeface="Arial" panose="020B0604020202020204" pitchFamily="34" charset="0"/>
              <a:buChar char="•"/>
            </a:pPr>
            <a:r>
              <a:rPr lang="en-US" sz="2600" b="1" dirty="0">
                <a:solidFill>
                  <a:srgbClr val="CF3338"/>
                </a:solidFill>
                <a:latin typeface="Pragmatica" pitchFamily="2" charset="0"/>
              </a:rPr>
              <a:t>Case sensitivity?</a:t>
            </a:r>
          </a:p>
          <a:p>
            <a:pPr marL="457200" indent="-457200">
              <a:buFont typeface="Arial" panose="020B0604020202020204" pitchFamily="34" charset="0"/>
              <a:buChar char="•"/>
            </a:pPr>
            <a:r>
              <a:rPr lang="en-US" sz="2600" b="1" dirty="0">
                <a:solidFill>
                  <a:srgbClr val="CF3338"/>
                </a:solidFill>
                <a:latin typeface="Pragmatica" pitchFamily="2" charset="0"/>
              </a:rPr>
              <a:t>Indexing?</a:t>
            </a:r>
          </a:p>
          <a:p>
            <a:pPr marL="457200" indent="-457200">
              <a:buFont typeface="Arial" panose="020B0604020202020204" pitchFamily="34" charset="0"/>
              <a:buChar char="•"/>
            </a:pPr>
            <a:r>
              <a:rPr lang="en-US" sz="2600" b="1" dirty="0">
                <a:solidFill>
                  <a:srgbClr val="CF3338"/>
                </a:solidFill>
                <a:latin typeface="Pragmatica" pitchFamily="2" charset="0"/>
              </a:rPr>
              <a:t>Whitespace?</a:t>
            </a:r>
          </a:p>
        </p:txBody>
      </p:sp>
    </p:spTree>
    <p:extLst>
      <p:ext uri="{BB962C8B-B14F-4D97-AF65-F5344CB8AC3E}">
        <p14:creationId xmlns:p14="http://schemas.microsoft.com/office/powerpoint/2010/main" val="32258407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3. There’s a package for that!</a:t>
            </a:r>
          </a:p>
        </p:txBody>
      </p:sp>
    </p:spTree>
    <p:extLst>
      <p:ext uri="{BB962C8B-B14F-4D97-AF65-F5344CB8AC3E}">
        <p14:creationId xmlns:p14="http://schemas.microsoft.com/office/powerpoint/2010/main" val="4282447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erb GIF">
            <a:extLst>
              <a:ext uri="{FF2B5EF4-FFF2-40B4-BE49-F238E27FC236}">
                <a16:creationId xmlns:a16="http://schemas.microsoft.com/office/drawing/2014/main" id="{E5F724C5-791D-A3A7-3B6C-45BB52671A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039" y="1718242"/>
            <a:ext cx="4884683" cy="3726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1281FAC-BDBB-A68D-C258-8517CC114319}"/>
              </a:ext>
            </a:extLst>
          </p:cNvPr>
          <p:cNvSpPr txBox="1"/>
          <p:nvPr/>
        </p:nvSpPr>
        <p:spPr>
          <a:xfrm>
            <a:off x="6352159" y="1621627"/>
            <a:ext cx="4631528"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No question too big or small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Balance actual &amp; plan </a:t>
            </a:r>
          </a:p>
          <a:p>
            <a:pPr marL="457200" indent="-457200">
              <a:buFont typeface="Arial" panose="020B0604020202020204" pitchFamily="34" charset="0"/>
              <a:buChar char="•"/>
            </a:pPr>
            <a:r>
              <a:rPr lang="en-US" sz="2800" i="1" dirty="0">
                <a:solidFill>
                  <a:srgbClr val="707070"/>
                </a:solidFill>
                <a:latin typeface="Pragmatica" panose="020B0403040502020204" pitchFamily="34" charset="0"/>
              </a:rPr>
              <a:t>This is your time</a:t>
            </a:r>
            <a:r>
              <a:rPr lang="en-US" sz="2800" dirty="0">
                <a:solidFill>
                  <a:srgbClr val="707070"/>
                </a:solidFill>
                <a:latin typeface="Pragmatica" panose="020B0403040502020204" pitchFamily="34" charset="0"/>
              </a:rPr>
              <a:t>… unkempt and unanalyzed data’s time is over. </a:t>
            </a:r>
            <a:endParaRPr lang="en-US" sz="2800" i="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8886403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icon&#10;&#10;Description automatically generated">
            <a:extLst>
              <a:ext uri="{FF2B5EF4-FFF2-40B4-BE49-F238E27FC236}">
                <a16:creationId xmlns:a16="http://schemas.microsoft.com/office/drawing/2014/main" id="{A712A01B-0288-4354-8C7C-A34D5AF2C311}"/>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6117" r="24476" b="19863"/>
          <a:stretch/>
        </p:blipFill>
        <p:spPr>
          <a:xfrm>
            <a:off x="7428412" y="1543847"/>
            <a:ext cx="3047384" cy="514000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The package two-step…</a:t>
            </a:r>
          </a:p>
        </p:txBody>
      </p:sp>
      <p:sp>
        <p:nvSpPr>
          <p:cNvPr id="3" name="TextBox 2"/>
          <p:cNvSpPr txBox="1"/>
          <p:nvPr/>
        </p:nvSpPr>
        <p:spPr>
          <a:xfrm>
            <a:off x="454109" y="2297968"/>
            <a:ext cx="6086650" cy="2246769"/>
          </a:xfrm>
          <a:prstGeom prst="rect">
            <a:avLst/>
          </a:prstGeom>
          <a:noFill/>
        </p:spPr>
        <p:txBody>
          <a:bodyPr wrap="square" rtlCol="0">
            <a:spAutoFit/>
          </a:bodyPr>
          <a:lstStyle/>
          <a:p>
            <a:pPr marL="514350" indent="-514350">
              <a:buAutoNum type="arabicPeriod"/>
            </a:pPr>
            <a:r>
              <a:rPr lang="en-US" sz="2800" dirty="0">
                <a:solidFill>
                  <a:srgbClr val="707070"/>
                </a:solidFill>
                <a:latin typeface="Pragmatica" panose="020B0403040502020204" pitchFamily="34" charset="0"/>
              </a:rPr>
              <a:t>Install the package if needed</a:t>
            </a:r>
          </a:p>
          <a:p>
            <a:pPr marL="971550" lvl="1" indent="-514350">
              <a:buFont typeface="Arial" panose="020B0604020202020204" pitchFamily="34" charset="0"/>
              <a:buChar char="•"/>
            </a:pPr>
            <a:r>
              <a:rPr lang="en-US" sz="2800" dirty="0" err="1">
                <a:solidFill>
                  <a:srgbClr val="707070"/>
                </a:solidFill>
                <a:latin typeface="Consolas" panose="020B0609020204030204" pitchFamily="49" charset="0"/>
              </a:rPr>
              <a:t>conda</a:t>
            </a:r>
            <a:r>
              <a:rPr lang="en-US" sz="2800" dirty="0">
                <a:solidFill>
                  <a:srgbClr val="707070"/>
                </a:solidFill>
                <a:latin typeface="Consolas" panose="020B0609020204030204" pitchFamily="49" charset="0"/>
              </a:rPr>
              <a:t> install </a:t>
            </a:r>
            <a:r>
              <a:rPr lang="en-US" sz="2800" dirty="0" err="1">
                <a:solidFill>
                  <a:srgbClr val="707070"/>
                </a:solidFill>
                <a:latin typeface="Consolas" panose="020B0609020204030204" pitchFamily="49" charset="0"/>
              </a:rPr>
              <a:t>packagename</a:t>
            </a:r>
            <a:r>
              <a:rPr lang="en-US" sz="2800" dirty="0">
                <a:solidFill>
                  <a:srgbClr val="707070"/>
                </a:solidFill>
                <a:latin typeface="Consolas" panose="020B0609020204030204" pitchFamily="49" charset="0"/>
              </a:rPr>
              <a:t> </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pip install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a:p>
            <a:pPr marL="514350" indent="-514350">
              <a:buFont typeface="+mj-lt"/>
              <a:buAutoNum type="arabicPeriod"/>
            </a:pPr>
            <a:r>
              <a:rPr lang="en-US" sz="2800" dirty="0">
                <a:solidFill>
                  <a:srgbClr val="707070"/>
                </a:solidFill>
                <a:latin typeface="Pragmatica" panose="020B0403040502020204" pitchFamily="34" charset="0"/>
              </a:rPr>
              <a:t>Open the package</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import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p:txBody>
      </p:sp>
      <p:sp>
        <p:nvSpPr>
          <p:cNvPr id="8" name="TextBox 7">
            <a:extLst>
              <a:ext uri="{FF2B5EF4-FFF2-40B4-BE49-F238E27FC236}">
                <a16:creationId xmlns:a16="http://schemas.microsoft.com/office/drawing/2014/main" id="{1FC30B21-711F-42B6-A594-4AB6BE1C1C42}"/>
              </a:ext>
            </a:extLst>
          </p:cNvPr>
          <p:cNvSpPr txBox="1"/>
          <p:nvPr/>
        </p:nvSpPr>
        <p:spPr>
          <a:xfrm>
            <a:off x="347240" y="4943758"/>
            <a:ext cx="6086650" cy="1384995"/>
          </a:xfrm>
          <a:prstGeom prst="rect">
            <a:avLst/>
          </a:prstGeom>
          <a:noFill/>
        </p:spPr>
        <p:txBody>
          <a:bodyPr wrap="square" rtlCol="0">
            <a:spAutoFit/>
          </a:bodyPr>
          <a:lstStyle/>
          <a:p>
            <a:r>
              <a:rPr lang="en-US" sz="2800" dirty="0">
                <a:solidFill>
                  <a:srgbClr val="707070"/>
                </a:solidFill>
                <a:latin typeface="Pragmatica" panose="020B7200000000000000" pitchFamily="34" charset="0"/>
              </a:rPr>
              <a:t>More:  </a:t>
            </a:r>
            <a:r>
              <a:rPr lang="en-US" sz="2800" dirty="0">
                <a:solidFill>
                  <a:srgbClr val="707070"/>
                </a:solidFill>
                <a:latin typeface="Pragmatica" panose="020B7200000000000000" pitchFamily="34" charset="0"/>
                <a:hlinkClick r:id="rId5"/>
              </a:rPr>
              <a:t>https://stringfestanalytics.com/sourcing-python-packages/</a:t>
            </a:r>
            <a:r>
              <a:rPr lang="en-US" sz="2800" dirty="0">
                <a:solidFill>
                  <a:srgbClr val="707070"/>
                </a:solidFill>
                <a:latin typeface="Pragmatica" panose="020B7200000000000000" pitchFamily="34" charset="0"/>
              </a:rPr>
              <a:t>  </a:t>
            </a:r>
          </a:p>
        </p:txBody>
      </p:sp>
    </p:spTree>
    <p:extLst>
      <p:ext uri="{BB962C8B-B14F-4D97-AF65-F5344CB8AC3E}">
        <p14:creationId xmlns:p14="http://schemas.microsoft.com/office/powerpoint/2010/main" val="1452228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won’t get far without these…</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nvGraphicFramePr>
        <p:xfrm>
          <a:off x="1014962" y="1685665"/>
          <a:ext cx="9879062" cy="5130935"/>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800">
                          <a:effectLst/>
                        </a:rPr>
                        <a:t>Package</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800" dirty="0">
                          <a:effectLst/>
                        </a:rPr>
                        <a:t>Description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numpy</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Designed for </a:t>
                      </a:r>
                      <a:r>
                        <a:rPr lang="en-US" sz="2400" i="1">
                          <a:effectLst/>
                          <a:latin typeface="Pragmatica" panose="020B7200000000000000" pitchFamily="34" charset="0"/>
                          <a:ea typeface="Calibri" panose="020F0502020204030204" pitchFamily="34" charset="0"/>
                          <a:cs typeface="Times New Roman" panose="02020603050405020304" pitchFamily="18" charset="0"/>
                        </a:rPr>
                        <a:t>numerical computing </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pandas</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Designed to work with </a:t>
                      </a:r>
                      <a:r>
                        <a:rPr lang="en-US" sz="2400" i="1" dirty="0">
                          <a:effectLst/>
                          <a:latin typeface="Pragmatica" panose="020B7200000000000000" pitchFamily="34" charset="0"/>
                          <a:ea typeface="Calibri" panose="020F0502020204030204" pitchFamily="34" charset="0"/>
                          <a:cs typeface="Times New Roman" panose="02020603050405020304" pitchFamily="18" charset="0"/>
                        </a:rPr>
                        <a:t>panel data </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and other tabular data structures (think rows and columns. This package leverages code from </a:t>
                      </a:r>
                      <a:r>
                        <a:rPr lang="en-US" sz="2400" dirty="0" err="1">
                          <a:effectLst/>
                          <a:latin typeface="Consolas" panose="020B0609020204030204" pitchFamily="49" charset="0"/>
                          <a:ea typeface="Calibri" panose="020F0502020204030204" pitchFamily="34" charset="0"/>
                          <a:cs typeface="Times New Roman" panose="02020603050405020304" pitchFamily="18" charset="0"/>
                        </a:rPr>
                        <a:t>numpy</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matplotlib</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a popular package for data visualization</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800" dirty="0">
                          <a:effectLst/>
                          <a:latin typeface="Consolas" panose="020B0609020204030204" pitchFamily="49" charset="0"/>
                          <a:ea typeface="Calibri" panose="020F0502020204030204" pitchFamily="34" charset="0"/>
                          <a:cs typeface="Times New Roman" panose="02020603050405020304" pitchFamily="18" charset="0"/>
                        </a:rPr>
                        <a:t>seaborn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another package for data visualization, built on top of </a:t>
                      </a:r>
                      <a:r>
                        <a:rPr lang="en-US" sz="2400" dirty="0">
                          <a:effectLst/>
                          <a:latin typeface="Consolas" panose="020B0609020204030204" pitchFamily="49" charset="0"/>
                          <a:ea typeface="Calibri" panose="020F0502020204030204" pitchFamily="34" charset="0"/>
                          <a:cs typeface="Times New Roman" panose="02020603050405020304" pitchFamily="18" charset="0"/>
                        </a:rPr>
                        <a:t>matplotlib</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and designed to work well with </a:t>
                      </a:r>
                      <a:r>
                        <a:rPr lang="en-US" sz="2400" dirty="0">
                          <a:effectLst/>
                          <a:latin typeface="Consolas" panose="020B0609020204030204" pitchFamily="49" charset="0"/>
                          <a:ea typeface="Calibri" panose="020F0502020204030204" pitchFamily="34" charset="0"/>
                          <a:cs typeface="Times New Roman" panose="02020603050405020304" pitchFamily="18" charset="0"/>
                        </a:rPr>
                        <a:t>pandas</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30146858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thing-3.ipynb</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Import from the Standard Library</a:t>
            </a:r>
          </a:p>
          <a:p>
            <a:pPr marL="514350" indent="-514350">
              <a:buAutoNum type="arabicPeriod"/>
            </a:pPr>
            <a:r>
              <a:rPr lang="en-US" sz="2800" b="1" dirty="0">
                <a:solidFill>
                  <a:srgbClr val="CF3338"/>
                </a:solidFill>
                <a:latin typeface="Pragmatica" pitchFamily="2" charset="0"/>
              </a:rPr>
              <a:t>Confirm packages available to you</a:t>
            </a:r>
          </a:p>
          <a:p>
            <a:pPr marL="514350" indent="-514350">
              <a:buAutoNum type="arabicPeriod"/>
            </a:pPr>
            <a:r>
              <a:rPr lang="en-US" sz="2800" b="1" dirty="0">
                <a:solidFill>
                  <a:srgbClr val="CF3338"/>
                </a:solidFill>
                <a:latin typeface="Pragmatica" pitchFamily="2" charset="0"/>
              </a:rPr>
              <a:t>Import and alias </a:t>
            </a:r>
            <a:r>
              <a:rPr lang="en-US" sz="2800" b="1" dirty="0">
                <a:solidFill>
                  <a:srgbClr val="CF3338"/>
                </a:solidFill>
                <a:latin typeface="Consolas" panose="020B0609020204030204" pitchFamily="49" charset="0"/>
              </a:rPr>
              <a:t>pandas</a:t>
            </a:r>
          </a:p>
          <a:p>
            <a:pPr marL="514350" indent="-514350">
              <a:buAutoNum type="arabicPeriod"/>
            </a:pPr>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13330853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a:p>
            <a:r>
              <a:rPr lang="en-US" sz="2800" b="1" i="1" dirty="0">
                <a:solidFill>
                  <a:srgbClr val="707070"/>
                </a:solidFill>
                <a:latin typeface="Pragmatica" panose="020B0403040502020204" pitchFamily="34" charset="0"/>
              </a:rPr>
              <a:t>Who wants to win a book? </a:t>
            </a:r>
          </a:p>
        </p:txBody>
      </p:sp>
    </p:spTree>
    <p:extLst>
      <p:ext uri="{BB962C8B-B14F-4D97-AF65-F5344CB8AC3E}">
        <p14:creationId xmlns:p14="http://schemas.microsoft.com/office/powerpoint/2010/main" val="22092252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4. It can augment and automate Excel</a:t>
            </a:r>
          </a:p>
        </p:txBody>
      </p:sp>
    </p:spTree>
    <p:extLst>
      <p:ext uri="{BB962C8B-B14F-4D97-AF65-F5344CB8AC3E}">
        <p14:creationId xmlns:p14="http://schemas.microsoft.com/office/powerpoint/2010/main" val="33057119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So many choices, so many use cases…</a:t>
            </a:r>
          </a:p>
        </p:txBody>
      </p:sp>
      <p:graphicFrame>
        <p:nvGraphicFramePr>
          <p:cNvPr id="5" name="Table 4">
            <a:extLst>
              <a:ext uri="{FF2B5EF4-FFF2-40B4-BE49-F238E27FC236}">
                <a16:creationId xmlns:a16="http://schemas.microsoft.com/office/drawing/2014/main" id="{E886E6FA-2AF7-4A8B-BFA5-39BAE93A3F80}"/>
              </a:ext>
            </a:extLst>
          </p:cNvPr>
          <p:cNvGraphicFramePr>
            <a:graphicFrameLocks noGrp="1"/>
          </p:cNvGraphicFramePr>
          <p:nvPr/>
        </p:nvGraphicFramePr>
        <p:xfrm>
          <a:off x="347240" y="2236772"/>
          <a:ext cx="11572065" cy="4254612"/>
        </p:xfrm>
        <a:graphic>
          <a:graphicData uri="http://schemas.openxmlformats.org/drawingml/2006/table">
            <a:tbl>
              <a:tblPr firstRow="1" firstCol="1" bandRow="1">
                <a:tableStyleId>{F2DE63D5-997A-4646-A377-4702673A728D}</a:tableStyleId>
              </a:tblPr>
              <a:tblGrid>
                <a:gridCol w="2722531">
                  <a:extLst>
                    <a:ext uri="{9D8B030D-6E8A-4147-A177-3AD203B41FA5}">
                      <a16:colId xmlns:a16="http://schemas.microsoft.com/office/drawing/2014/main" val="2384021324"/>
                    </a:ext>
                  </a:extLst>
                </a:gridCol>
                <a:gridCol w="4650328">
                  <a:extLst>
                    <a:ext uri="{9D8B030D-6E8A-4147-A177-3AD203B41FA5}">
                      <a16:colId xmlns:a16="http://schemas.microsoft.com/office/drawing/2014/main" val="3118748205"/>
                    </a:ext>
                  </a:extLst>
                </a:gridCol>
                <a:gridCol w="4199206">
                  <a:extLst>
                    <a:ext uri="{9D8B030D-6E8A-4147-A177-3AD203B41FA5}">
                      <a16:colId xmlns:a16="http://schemas.microsoft.com/office/drawing/2014/main" val="2234250270"/>
                    </a:ext>
                  </a:extLst>
                </a:gridCol>
              </a:tblGrid>
              <a:tr h="258821">
                <a:tc>
                  <a:txBody>
                    <a:bodyPr/>
                    <a:lstStyle/>
                    <a:p>
                      <a:pPr marL="0" marR="0">
                        <a:lnSpc>
                          <a:spcPct val="107000"/>
                        </a:lnSpc>
                        <a:spcBef>
                          <a:spcPts val="0"/>
                        </a:spcBef>
                        <a:spcAft>
                          <a:spcPts val="0"/>
                        </a:spcAft>
                      </a:pPr>
                      <a:r>
                        <a:rPr lang="en-US" sz="1800">
                          <a:effectLst/>
                        </a:rPr>
                        <a:t>Package</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a:effectLst/>
                        </a:rPr>
                        <a:t>Pros</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dirty="0">
                          <a:effectLst/>
                        </a:rPr>
                        <a:t>Cons</a:t>
                      </a:r>
                      <a:endParaRPr lang="en-US"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413004774"/>
                  </a:ext>
                </a:extLst>
              </a:tr>
              <a:tr h="1075841">
                <a:tc>
                  <a:txBody>
                    <a:bodyPr/>
                    <a:lstStyle/>
                    <a:p>
                      <a:pPr marL="0" marR="0">
                        <a:lnSpc>
                          <a:spcPct val="107000"/>
                        </a:lnSpc>
                        <a:spcBef>
                          <a:spcPts val="0"/>
                        </a:spcBef>
                        <a:spcAft>
                          <a:spcPts val="0"/>
                        </a:spcAft>
                      </a:pPr>
                      <a:r>
                        <a:rPr lang="en-US" sz="2400" dirty="0" err="1">
                          <a:effectLst/>
                          <a:latin typeface="Consolas" panose="020B0609020204030204" pitchFamily="49" charset="0"/>
                        </a:rPr>
                        <a:t>xlsxwriter</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Write almost anything from Excel from Python (data, formats, workbook settings, etc.) </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Writes to Excel only/no reading</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40278"/>
                  </a:ext>
                </a:extLst>
              </a:tr>
              <a:tr h="1075841">
                <a:tc>
                  <a:txBody>
                    <a:bodyPr/>
                    <a:lstStyle/>
                    <a:p>
                      <a:pPr marL="0" marR="0">
                        <a:lnSpc>
                          <a:spcPct val="107000"/>
                        </a:lnSpc>
                        <a:spcBef>
                          <a:spcPts val="0"/>
                        </a:spcBef>
                        <a:spcAft>
                          <a:spcPts val="0"/>
                        </a:spcAft>
                      </a:pPr>
                      <a:r>
                        <a:rPr lang="en-US" sz="2400">
                          <a:effectLst/>
                          <a:latin typeface="Consolas" panose="020B0609020204030204" pitchFamily="49" charset="0"/>
                        </a:rPr>
                        <a:t>xlwings</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Feature-rich: write data/UDFs, call VBA procedures, robust debugging tools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Local Python/Excel downloads needed</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9429041"/>
                  </a:ext>
                </a:extLst>
              </a:tr>
              <a:tr h="531161">
                <a:tc>
                  <a:txBody>
                    <a:bodyPr/>
                    <a:lstStyle/>
                    <a:p>
                      <a:pPr marL="0" marR="0">
                        <a:lnSpc>
                          <a:spcPct val="107000"/>
                        </a:lnSpc>
                        <a:spcBef>
                          <a:spcPts val="0"/>
                        </a:spcBef>
                        <a:spcAft>
                          <a:spcPts val="0"/>
                        </a:spcAft>
                      </a:pPr>
                      <a:r>
                        <a:rPr lang="en-US" sz="2400">
                          <a:effectLst/>
                          <a:latin typeface="Consolas" panose="020B0609020204030204" pitchFamily="49" charset="0"/>
                        </a:rPr>
                        <a:t>openpyxl</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.xlsx</a:t>
                      </a:r>
                      <a:r>
                        <a:rPr lang="en-US" sz="2400" dirty="0">
                          <a:effectLst/>
                        </a:rPr>
                        <a:t>, </a:t>
                      </a:r>
                      <a:r>
                        <a:rPr lang="en-US" sz="2400" i="1" dirty="0">
                          <a:effectLst/>
                        </a:rPr>
                        <a:t>.</a:t>
                      </a:r>
                      <a:r>
                        <a:rPr lang="en-US" sz="2400" i="1" dirty="0" err="1">
                          <a:effectLst/>
                        </a:rPr>
                        <a:t>xlsm</a:t>
                      </a:r>
                      <a:r>
                        <a:rPr lang="en-US" sz="2400" i="1" dirty="0">
                          <a:effectLst/>
                        </a:rPr>
                        <a:t> </a:t>
                      </a:r>
                      <a:r>
                        <a:rPr lang="en-US" sz="2400" dirty="0">
                          <a:effectLst/>
                        </a:rPr>
                        <a:t>Excel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ability to edit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153270"/>
                  </a:ext>
                </a:extLst>
              </a:tr>
              <a:tr h="258821">
                <a:tc>
                  <a:txBody>
                    <a:bodyPr/>
                    <a:lstStyle/>
                    <a:p>
                      <a:pPr marL="0" marR="0">
                        <a:lnSpc>
                          <a:spcPct val="107000"/>
                        </a:lnSpc>
                        <a:spcBef>
                          <a:spcPts val="0"/>
                        </a:spcBef>
                        <a:spcAft>
                          <a:spcPts val="0"/>
                        </a:spcAft>
                      </a:pPr>
                      <a:r>
                        <a:rPr lang="en-US" sz="2400">
                          <a:effectLst/>
                          <a:latin typeface="Consolas" panose="020B0609020204030204" pitchFamily="49" charset="0"/>
                        </a:rPr>
                        <a:t>pyxlsb</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a:t>
                      </a:r>
                      <a:r>
                        <a:rPr lang="en-US" sz="2400" i="1" dirty="0" err="1">
                          <a:effectLst/>
                        </a:rPr>
                        <a:t>xlsb</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Limited features</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693877"/>
                  </a:ext>
                </a:extLst>
              </a:tr>
              <a:tr h="258821">
                <a:tc>
                  <a:txBody>
                    <a:bodyPr/>
                    <a:lstStyle/>
                    <a:p>
                      <a:pPr marL="0" marR="0">
                        <a:lnSpc>
                          <a:spcPct val="107000"/>
                        </a:lnSpc>
                        <a:spcBef>
                          <a:spcPts val="0"/>
                        </a:spcBef>
                        <a:spcAft>
                          <a:spcPts val="0"/>
                        </a:spcAft>
                      </a:pPr>
                      <a:r>
                        <a:rPr lang="en-US" sz="2400" dirty="0" err="1">
                          <a:effectLst/>
                          <a:latin typeface="Consolas" panose="020B0609020204030204" pitchFamily="49" charset="0"/>
                        </a:rPr>
                        <a:t>xlrd</a:t>
                      </a:r>
                      <a:r>
                        <a:rPr lang="en-US" sz="2400" dirty="0">
                          <a:effectLst/>
                          <a:latin typeface="Consolas" panose="020B0609020204030204" pitchFamily="49" charset="0"/>
                        </a:rPr>
                        <a:t>, </a:t>
                      </a:r>
                      <a:r>
                        <a:rPr lang="en-US" sz="2400" dirty="0" err="1">
                          <a:effectLst/>
                          <a:latin typeface="Consolas" panose="020B0609020204030204" pitchFamily="49" charset="0"/>
                        </a:rPr>
                        <a:t>xlwt</a:t>
                      </a:r>
                      <a:r>
                        <a:rPr lang="en-US" sz="2400" dirty="0">
                          <a:effectLst/>
                          <a:latin typeface="Consolas" panose="020B0609020204030204" pitchFamily="49" charset="0"/>
                        </a:rPr>
                        <a:t>, </a:t>
                      </a:r>
                      <a:r>
                        <a:rPr lang="en-US" sz="2400" dirty="0" err="1">
                          <a:effectLst/>
                          <a:latin typeface="Consolas" panose="020B0609020204030204" pitchFamily="49" charset="0"/>
                        </a:rPr>
                        <a:t>xlutils</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Can work with </a:t>
                      </a:r>
                      <a:r>
                        <a:rPr lang="en-US" sz="2400" i="1" dirty="0">
                          <a:effectLst/>
                        </a:rPr>
                        <a:t>.</a:t>
                      </a:r>
                      <a:r>
                        <a:rPr lang="en-US" sz="2400" i="1" dirty="0" err="1">
                          <a:effectLst/>
                        </a:rPr>
                        <a:t>xls</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features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32669"/>
                  </a:ext>
                </a:extLst>
              </a:tr>
            </a:tbl>
          </a:graphicData>
        </a:graphic>
      </p:graphicFrame>
    </p:spTree>
    <p:extLst>
      <p:ext uri="{BB962C8B-B14F-4D97-AF65-F5344CB8AC3E}">
        <p14:creationId xmlns:p14="http://schemas.microsoft.com/office/powerpoint/2010/main" val="31037605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2" name="AutoShape 2" descr="Python &lt;&gt; Excel workflow ">
            <a:extLst>
              <a:ext uri="{FF2B5EF4-FFF2-40B4-BE49-F238E27FC236}">
                <a16:creationId xmlns:a16="http://schemas.microsoft.com/office/drawing/2014/main" id="{91483D37-5084-4245-94A4-D861F5DF93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C9300B92-55F8-410A-9111-DD9A1A8C2633}"/>
              </a:ext>
            </a:extLst>
          </p:cNvPr>
          <p:cNvPicPr>
            <a:picLocks noChangeAspect="1"/>
          </p:cNvPicPr>
          <p:nvPr/>
        </p:nvPicPr>
        <p:blipFill rotWithShape="1">
          <a:blip r:embed="rId4">
            <a:extLst>
              <a:ext uri="{28A0092B-C50C-407E-A947-70E740481C1C}">
                <a14:useLocalDpi xmlns:a14="http://schemas.microsoft.com/office/drawing/2010/main" val="0"/>
              </a:ext>
            </a:extLst>
          </a:blip>
          <a:srcRect t="21762" b="20230"/>
          <a:stretch/>
        </p:blipFill>
        <p:spPr>
          <a:xfrm>
            <a:off x="353175" y="998350"/>
            <a:ext cx="11612853" cy="4420725"/>
          </a:xfrm>
          <a:prstGeom prst="rect">
            <a:avLst/>
          </a:prstGeom>
        </p:spPr>
      </p:pic>
    </p:spTree>
    <p:extLst>
      <p:ext uri="{BB962C8B-B14F-4D97-AF65-F5344CB8AC3E}">
        <p14:creationId xmlns:p14="http://schemas.microsoft.com/office/powerpoint/2010/main" val="34192889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You’re not leaving the stack…</a:t>
            </a:r>
          </a:p>
        </p:txBody>
      </p:sp>
      <p:pic>
        <p:nvPicPr>
          <p:cNvPr id="3074" name="Picture 2" descr="text over a background picture of a person posing for the camera">
            <a:extLst>
              <a:ext uri="{FF2B5EF4-FFF2-40B4-BE49-F238E27FC236}">
                <a16:creationId xmlns:a16="http://schemas.microsoft.com/office/drawing/2014/main" id="{3F3EB0D1-A469-44EF-9527-27EB893CF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806" y="1316904"/>
            <a:ext cx="6029325" cy="3752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D02035A-818C-4764-BD01-AFD799E9B16D}"/>
              </a:ext>
            </a:extLst>
          </p:cNvPr>
          <p:cNvPicPr>
            <a:picLocks noChangeAspect="1"/>
          </p:cNvPicPr>
          <p:nvPr/>
        </p:nvPicPr>
        <p:blipFill>
          <a:blip r:embed="rId5"/>
          <a:stretch>
            <a:fillRect/>
          </a:stretch>
        </p:blipFill>
        <p:spPr>
          <a:xfrm>
            <a:off x="347240" y="1383785"/>
            <a:ext cx="4443846" cy="1867199"/>
          </a:xfrm>
          <a:prstGeom prst="rect">
            <a:avLst/>
          </a:prstGeom>
        </p:spPr>
      </p:pic>
      <p:pic>
        <p:nvPicPr>
          <p:cNvPr id="4" name="Picture 3" descr="A bird with text above it&#10;&#10;Description automatically generated with low confidence">
            <a:extLst>
              <a:ext uri="{FF2B5EF4-FFF2-40B4-BE49-F238E27FC236}">
                <a16:creationId xmlns:a16="http://schemas.microsoft.com/office/drawing/2014/main" id="{B5652947-6F3C-476E-89D8-CF13E76400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7183" y="3298697"/>
            <a:ext cx="2631049" cy="3445915"/>
          </a:xfrm>
          <a:prstGeom prst="rect">
            <a:avLst/>
          </a:prstGeom>
        </p:spPr>
      </p:pic>
    </p:spTree>
    <p:extLst>
      <p:ext uri="{BB962C8B-B14F-4D97-AF65-F5344CB8AC3E}">
        <p14:creationId xmlns:p14="http://schemas.microsoft.com/office/powerpoint/2010/main" val="28373859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5. It’s not worth panicking over</a:t>
            </a:r>
          </a:p>
        </p:txBody>
      </p:sp>
    </p:spTree>
    <p:extLst>
      <p:ext uri="{BB962C8B-B14F-4D97-AF65-F5344CB8AC3E}">
        <p14:creationId xmlns:p14="http://schemas.microsoft.com/office/powerpoint/2010/main" val="40061937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181588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thing-5.ipynb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anose="020B0403040502020204"/>
              </a:rPr>
              <a:t>Some ways to get help from right inside </a:t>
            </a:r>
            <a:r>
              <a:rPr lang="en-US" sz="2800" b="1" dirty="0" err="1">
                <a:solidFill>
                  <a:srgbClr val="CF3338"/>
                </a:solidFill>
                <a:latin typeface="Pragmatica" panose="020B0403040502020204"/>
              </a:rPr>
              <a:t>Jupyter</a:t>
            </a:r>
            <a:r>
              <a:rPr lang="en-US" sz="2800" b="1" dirty="0">
                <a:solidFill>
                  <a:srgbClr val="CF3338"/>
                </a:solidFill>
                <a:latin typeface="Pragmatica" panose="020B0403040502020204"/>
              </a:rPr>
              <a:t>…</a:t>
            </a:r>
          </a:p>
        </p:txBody>
      </p:sp>
    </p:spTree>
    <p:extLst>
      <p:ext uri="{BB962C8B-B14F-4D97-AF65-F5344CB8AC3E}">
        <p14:creationId xmlns:p14="http://schemas.microsoft.com/office/powerpoint/2010/main" val="26778729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1653</TotalTime>
  <Words>6170</Words>
  <Application>Microsoft Office PowerPoint</Application>
  <PresentationFormat>Widescreen</PresentationFormat>
  <Paragraphs>657</Paragraphs>
  <Slides>114</Slides>
  <Notes>104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114</vt:i4>
      </vt:variant>
    </vt:vector>
  </HeadingPairs>
  <TitlesOfParts>
    <vt:vector size="130" baseType="lpstr">
      <vt:lpstr>Aliens &amp; cows</vt:lpstr>
      <vt:lpstr>Arial</vt:lpstr>
      <vt:lpstr>Calibri</vt:lpstr>
      <vt:lpstr>Calibri Light</vt:lpstr>
      <vt:lpstr>Consolas</vt:lpstr>
      <vt:lpstr>Georgia</vt:lpstr>
      <vt:lpstr>Gidole</vt:lpstr>
      <vt:lpstr>Inter</vt:lpstr>
      <vt:lpstr>League Spartan</vt:lpstr>
      <vt:lpstr>League Spartan Bold</vt:lpstr>
      <vt:lpstr>League Spartan Italics</vt:lpstr>
      <vt:lpstr>Open Sans Extra Bold</vt:lpstr>
      <vt:lpstr>Pragmatica</vt:lpstr>
      <vt:lpstr>Roboto</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play DataBaseball!</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Mount</cp:lastModifiedBy>
  <cp:revision>145</cp:revision>
  <dcterms:created xsi:type="dcterms:W3CDTF">2019-10-19T21:47:18Z</dcterms:created>
  <dcterms:modified xsi:type="dcterms:W3CDTF">2022-05-16T13:03:32Z</dcterms:modified>
</cp:coreProperties>
</file>